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al Bold" panose="020B0704020202020204" pitchFamily="34" charset="0"/>
      <p:regular r:id="rId24"/>
      <p:bold r:id="rId25"/>
    </p:embeddedFont>
    <p:embeddedFont>
      <p:font typeface="Codec Pro ExtraBold" panose="020B0604020202020204" charset="0"/>
      <p:regular r:id="rId26"/>
    </p:embeddedFont>
    <p:embeddedFont>
      <p:font typeface="Montserrat" panose="00000500000000000000" pitchFamily="2" charset="0"/>
      <p:regular r:id="rId27"/>
    </p:embeddedFont>
    <p:embeddedFont>
      <p:font typeface="Open Sauce" panose="020B0604020202020204" charset="0"/>
      <p:regular r:id="rId28"/>
    </p:embeddedFont>
    <p:embeddedFont>
      <p:font typeface="Open Sauce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00200" y="0"/>
            <a:ext cx="2881060" cy="11092829"/>
            <a:chOff x="0" y="0"/>
            <a:chExt cx="758798" cy="2976105"/>
          </a:xfrm>
        </p:grpSpPr>
        <p:sp>
          <p:nvSpPr>
            <p:cNvPr id="4" name="Freeform 4"/>
            <p:cNvSpPr/>
            <p:nvPr/>
          </p:nvSpPr>
          <p:spPr>
            <a:xfrm>
              <a:off x="0" y="0"/>
              <a:ext cx="758798" cy="2976105"/>
            </a:xfrm>
            <a:custGeom>
              <a:avLst/>
              <a:gdLst/>
              <a:ahLst/>
              <a:cxnLst/>
              <a:rect l="l" t="t" r="r" b="b"/>
              <a:pathLst>
                <a:path w="758798" h="2976105">
                  <a:moveTo>
                    <a:pt x="0" y="0"/>
                  </a:moveTo>
                  <a:lnTo>
                    <a:pt x="758798" y="0"/>
                  </a:lnTo>
                  <a:lnTo>
                    <a:pt x="758798" y="2976105"/>
                  </a:lnTo>
                  <a:lnTo>
                    <a:pt x="0" y="2976105"/>
                  </a:lnTo>
                  <a:close/>
                </a:path>
              </a:pathLst>
            </a:custGeom>
            <a:solidFill>
              <a:srgbClr val="00BF63"/>
            </a:solidFill>
          </p:spPr>
        </p:sp>
        <p:sp>
          <p:nvSpPr>
            <p:cNvPr id="5" name="TextBox 5"/>
            <p:cNvSpPr txBox="1"/>
            <p:nvPr/>
          </p:nvSpPr>
          <p:spPr>
            <a:xfrm>
              <a:off x="0" y="-19050"/>
              <a:ext cx="758798" cy="299515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534436" y="0"/>
            <a:ext cx="6753564" cy="10235232"/>
          </a:xfrm>
          <a:custGeom>
            <a:avLst/>
            <a:gdLst/>
            <a:ahLst/>
            <a:cxnLst/>
            <a:rect l="l" t="t" r="r" b="b"/>
            <a:pathLst>
              <a:path w="6753564" h="10287000">
                <a:moveTo>
                  <a:pt x="0" y="0"/>
                </a:moveTo>
                <a:lnTo>
                  <a:pt x="6753564" y="0"/>
                </a:lnTo>
                <a:lnTo>
                  <a:pt x="6753564" y="10287000"/>
                </a:lnTo>
                <a:lnTo>
                  <a:pt x="0" y="10287000"/>
                </a:lnTo>
                <a:lnTo>
                  <a:pt x="0" y="0"/>
                </a:lnTo>
                <a:close/>
              </a:path>
            </a:pathLst>
          </a:custGeom>
          <a:blipFill>
            <a:blip r:embed="rId6"/>
            <a:stretch>
              <a:fillRect l="-53732" r="-49359"/>
            </a:stretch>
          </a:blipFill>
        </p:spPr>
      </p:sp>
      <p:sp>
        <p:nvSpPr>
          <p:cNvPr id="8" name="TextBox 8"/>
          <p:cNvSpPr txBox="1"/>
          <p:nvPr/>
        </p:nvSpPr>
        <p:spPr>
          <a:xfrm>
            <a:off x="0" y="2781226"/>
            <a:ext cx="12676825" cy="2719072"/>
          </a:xfrm>
          <a:prstGeom prst="rect">
            <a:avLst/>
          </a:prstGeom>
        </p:spPr>
        <p:txBody>
          <a:bodyPr lIns="0" tIns="0" rIns="0" bIns="0" rtlCol="0" anchor="t">
            <a:spAutoFit/>
          </a:bodyPr>
          <a:lstStyle/>
          <a:p>
            <a:pPr algn="ctr">
              <a:lnSpc>
                <a:spcPts val="10269"/>
              </a:lnSpc>
              <a:spcBef>
                <a:spcPct val="0"/>
              </a:spcBef>
            </a:pPr>
            <a:r>
              <a:rPr lang="en-US" sz="7899" b="1">
                <a:solidFill>
                  <a:srgbClr val="000000"/>
                </a:solidFill>
                <a:latin typeface="Arial Bold"/>
                <a:ea typeface="Arial Bold"/>
                <a:cs typeface="Arial Bold"/>
                <a:sym typeface="Arial Bold"/>
              </a:rPr>
              <a:t>SHIELD INSURANCE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0" y="0"/>
            <a:ext cx="18276337" cy="10287000"/>
          </a:xfrm>
          <a:custGeom>
            <a:avLst/>
            <a:gdLst/>
            <a:ahLst/>
            <a:cxnLst/>
            <a:rect l="l" t="t" r="r" b="b"/>
            <a:pathLst>
              <a:path w="18276337" h="10287000">
                <a:moveTo>
                  <a:pt x="0" y="0"/>
                </a:moveTo>
                <a:lnTo>
                  <a:pt x="18276337" y="0"/>
                </a:lnTo>
                <a:lnTo>
                  <a:pt x="18276337" y="10287000"/>
                </a:lnTo>
                <a:lnTo>
                  <a:pt x="0" y="10287000"/>
                </a:lnTo>
                <a:lnTo>
                  <a:pt x="0" y="0"/>
                </a:lnTo>
                <a:close/>
              </a:path>
            </a:pathLst>
          </a:custGeom>
          <a:blipFill>
            <a:blip r:embed="rId2"/>
            <a:stretch>
              <a:fillRect l="-184" r="-184" b="-433"/>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9" t="-215" b="-1257"/>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8907" y="3566958"/>
            <a:ext cx="7604618" cy="2649358"/>
          </a:xfrm>
          <a:prstGeom prst="rect">
            <a:avLst/>
          </a:prstGeom>
          <a:solidFill>
            <a:srgbClr val="000000">
              <a:alpha val="11765"/>
            </a:srgbClr>
          </a:solidFill>
        </p:spPr>
      </p:sp>
      <p:sp>
        <p:nvSpPr>
          <p:cNvPr id="3" name="AutoShape 3"/>
          <p:cNvSpPr/>
          <p:nvPr/>
        </p:nvSpPr>
        <p:spPr>
          <a:xfrm>
            <a:off x="1548907" y="6515759"/>
            <a:ext cx="7604618" cy="2649358"/>
          </a:xfrm>
          <a:prstGeom prst="rect">
            <a:avLst/>
          </a:prstGeom>
          <a:solidFill>
            <a:srgbClr val="000000">
              <a:alpha val="11765"/>
            </a:srgbClr>
          </a:solidFill>
        </p:spPr>
      </p:sp>
      <p:sp>
        <p:nvSpPr>
          <p:cNvPr id="4" name="AutoShape 4"/>
          <p:cNvSpPr/>
          <p:nvPr/>
        </p:nvSpPr>
        <p:spPr>
          <a:xfrm>
            <a:off x="9396184" y="3566958"/>
            <a:ext cx="7604618" cy="2649358"/>
          </a:xfrm>
          <a:prstGeom prst="rect">
            <a:avLst/>
          </a:prstGeom>
          <a:solidFill>
            <a:srgbClr val="000000">
              <a:alpha val="11765"/>
            </a:srgbClr>
          </a:solidFill>
        </p:spPr>
      </p:sp>
      <p:sp>
        <p:nvSpPr>
          <p:cNvPr id="5" name="AutoShape 5"/>
          <p:cNvSpPr/>
          <p:nvPr/>
        </p:nvSpPr>
        <p:spPr>
          <a:xfrm>
            <a:off x="9396184" y="6515759"/>
            <a:ext cx="7604618" cy="2649358"/>
          </a:xfrm>
          <a:prstGeom prst="rect">
            <a:avLst/>
          </a:prstGeom>
          <a:solidFill>
            <a:srgbClr val="000000">
              <a:alpha val="11765"/>
            </a:srgbClr>
          </a:solidFill>
        </p:spPr>
      </p:sp>
      <p:sp>
        <p:nvSpPr>
          <p:cNvPr id="6" name="AutoShape 6"/>
          <p:cNvSpPr/>
          <p:nvPr/>
        </p:nvSpPr>
        <p:spPr>
          <a:xfrm>
            <a:off x="1418053" y="3445811"/>
            <a:ext cx="7604618" cy="2649358"/>
          </a:xfrm>
          <a:prstGeom prst="rect">
            <a:avLst/>
          </a:prstGeom>
          <a:gradFill rotWithShape="1">
            <a:gsLst>
              <a:gs pos="0">
                <a:srgbClr val="0CC0DF">
                  <a:alpha val="100000"/>
                </a:srgbClr>
              </a:gs>
              <a:gs pos="100000">
                <a:srgbClr val="FFDE59">
                  <a:alpha val="100000"/>
                </a:srgbClr>
              </a:gs>
            </a:gsLst>
            <a:lin ang="0"/>
          </a:gradFill>
        </p:spPr>
      </p:sp>
      <p:sp>
        <p:nvSpPr>
          <p:cNvPr id="7" name="AutoShape 7"/>
          <p:cNvSpPr/>
          <p:nvPr/>
        </p:nvSpPr>
        <p:spPr>
          <a:xfrm>
            <a:off x="1418053" y="6394612"/>
            <a:ext cx="7604618" cy="2649358"/>
          </a:xfrm>
          <a:prstGeom prst="rect">
            <a:avLst/>
          </a:prstGeom>
          <a:gradFill rotWithShape="1">
            <a:gsLst>
              <a:gs pos="0">
                <a:srgbClr val="0CC0DF">
                  <a:alpha val="100000"/>
                </a:srgbClr>
              </a:gs>
              <a:gs pos="100000">
                <a:srgbClr val="FFDE59">
                  <a:alpha val="100000"/>
                </a:srgbClr>
              </a:gs>
            </a:gsLst>
            <a:lin ang="0"/>
          </a:gradFill>
        </p:spPr>
      </p:sp>
      <p:sp>
        <p:nvSpPr>
          <p:cNvPr id="8" name="AutoShape 8"/>
          <p:cNvSpPr/>
          <p:nvPr/>
        </p:nvSpPr>
        <p:spPr>
          <a:xfrm>
            <a:off x="9265329" y="3445811"/>
            <a:ext cx="7604618" cy="2649358"/>
          </a:xfrm>
          <a:prstGeom prst="rect">
            <a:avLst/>
          </a:prstGeom>
          <a:gradFill rotWithShape="1">
            <a:gsLst>
              <a:gs pos="0">
                <a:srgbClr val="0CC0DF">
                  <a:alpha val="100000"/>
                </a:srgbClr>
              </a:gs>
              <a:gs pos="100000">
                <a:srgbClr val="FFDE59">
                  <a:alpha val="100000"/>
                </a:srgbClr>
              </a:gs>
            </a:gsLst>
            <a:lin ang="0"/>
          </a:gradFill>
        </p:spPr>
      </p:sp>
      <p:sp>
        <p:nvSpPr>
          <p:cNvPr id="9" name="AutoShape 9"/>
          <p:cNvSpPr/>
          <p:nvPr/>
        </p:nvSpPr>
        <p:spPr>
          <a:xfrm>
            <a:off x="9265329" y="6394612"/>
            <a:ext cx="7604618" cy="2649358"/>
          </a:xfrm>
          <a:prstGeom prst="rect">
            <a:avLst/>
          </a:prstGeom>
          <a:gradFill rotWithShape="1">
            <a:gsLst>
              <a:gs pos="0">
                <a:srgbClr val="0CC0DF">
                  <a:alpha val="100000"/>
                </a:srgbClr>
              </a:gs>
              <a:gs pos="100000">
                <a:srgbClr val="FFDE59">
                  <a:alpha val="100000"/>
                </a:srgbClr>
              </a:gs>
            </a:gsLst>
            <a:lin ang="0"/>
          </a:gradFill>
        </p:spPr>
      </p:sp>
      <p:sp>
        <p:nvSpPr>
          <p:cNvPr id="10" name="TextBox 10"/>
          <p:cNvSpPr txBox="1"/>
          <p:nvPr/>
        </p:nvSpPr>
        <p:spPr>
          <a:xfrm>
            <a:off x="2846244" y="773092"/>
            <a:ext cx="12838170" cy="2142997"/>
          </a:xfrm>
          <a:prstGeom prst="rect">
            <a:avLst/>
          </a:prstGeom>
        </p:spPr>
        <p:txBody>
          <a:bodyPr lIns="0" tIns="0" rIns="0" bIns="0" rtlCol="0" anchor="t">
            <a:spAutoFit/>
          </a:bodyPr>
          <a:lstStyle/>
          <a:p>
            <a:pPr algn="ctr">
              <a:lnSpc>
                <a:spcPts val="7869"/>
              </a:lnSpc>
              <a:spcBef>
                <a:spcPct val="0"/>
              </a:spcBef>
            </a:pPr>
            <a:r>
              <a:rPr lang="en-US" sz="7869">
                <a:solidFill>
                  <a:srgbClr val="040506"/>
                </a:solidFill>
                <a:latin typeface="Codec Pro ExtraBold"/>
                <a:ea typeface="Codec Pro ExtraBold"/>
                <a:cs typeface="Codec Pro ExtraBold"/>
                <a:sym typeface="Codec Pro ExtraBold"/>
              </a:rPr>
              <a:t>KEY PERFORMANCE INDICATORS</a:t>
            </a:r>
          </a:p>
        </p:txBody>
      </p:sp>
      <p:sp>
        <p:nvSpPr>
          <p:cNvPr id="11" name="TextBox 11"/>
          <p:cNvSpPr txBox="1"/>
          <p:nvPr/>
        </p:nvSpPr>
        <p:spPr>
          <a:xfrm>
            <a:off x="9641401" y="4662470"/>
            <a:ext cx="6852475" cy="16630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040506"/>
                </a:solidFill>
                <a:latin typeface="Open Sauce"/>
                <a:ea typeface="Open Sauce"/>
                <a:cs typeface="Open Sauce"/>
                <a:sym typeface="Open Sauce"/>
              </a:rPr>
              <a:t> The total number of unique customers enrolled in Shield Insurance,representing the company’s base and market.</a:t>
            </a:r>
          </a:p>
          <a:p>
            <a:pPr marL="0" lvl="0" indent="0" algn="l">
              <a:lnSpc>
                <a:spcPts val="3359"/>
              </a:lnSpc>
              <a:spcBef>
                <a:spcPct val="0"/>
              </a:spcBef>
            </a:pPr>
            <a:r>
              <a:rPr lang="en-US" sz="2400" u="none">
                <a:solidFill>
                  <a:srgbClr val="040506"/>
                </a:solidFill>
                <a:latin typeface="Open Sauce"/>
                <a:ea typeface="Open Sauce"/>
                <a:cs typeface="Open Sauce"/>
                <a:sym typeface="Open Sauce"/>
              </a:rPr>
              <a:t>. </a:t>
            </a:r>
          </a:p>
        </p:txBody>
      </p:sp>
      <p:sp>
        <p:nvSpPr>
          <p:cNvPr id="12" name="TextBox 12"/>
          <p:cNvSpPr txBox="1"/>
          <p:nvPr/>
        </p:nvSpPr>
        <p:spPr>
          <a:xfrm>
            <a:off x="10089761" y="3882388"/>
            <a:ext cx="6217463" cy="596899"/>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040506"/>
                </a:solidFill>
                <a:latin typeface="Open Sauce Bold"/>
                <a:ea typeface="Open Sauce Bold"/>
                <a:cs typeface="Open Sauce Bold"/>
                <a:sym typeface="Open Sauce Bold"/>
              </a:rPr>
              <a:t>TOTAL CUSTOMERS</a:t>
            </a:r>
          </a:p>
        </p:txBody>
      </p:sp>
      <p:sp>
        <p:nvSpPr>
          <p:cNvPr id="13" name="TextBox 13"/>
          <p:cNvSpPr txBox="1"/>
          <p:nvPr/>
        </p:nvSpPr>
        <p:spPr>
          <a:xfrm>
            <a:off x="1820583" y="4555017"/>
            <a:ext cx="6799557" cy="16630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040506"/>
                </a:solidFill>
                <a:latin typeface="Open Sauce"/>
                <a:ea typeface="Open Sauce"/>
                <a:cs typeface="Open Sauce"/>
                <a:sym typeface="Open Sauce"/>
              </a:rPr>
              <a:t> The overall income generated from all policies sold during a specific period which reflects the company’s financial performance.</a:t>
            </a:r>
          </a:p>
          <a:p>
            <a:pPr marL="0" lvl="0" indent="0" algn="ctr">
              <a:lnSpc>
                <a:spcPts val="3359"/>
              </a:lnSpc>
              <a:spcBef>
                <a:spcPct val="0"/>
              </a:spcBef>
            </a:pPr>
            <a:endParaRPr lang="en-US" sz="2400" u="none">
              <a:solidFill>
                <a:srgbClr val="040506"/>
              </a:solidFill>
              <a:latin typeface="Open Sauce"/>
              <a:ea typeface="Open Sauce"/>
              <a:cs typeface="Open Sauce"/>
              <a:sym typeface="Open Sauce"/>
            </a:endParaRPr>
          </a:p>
        </p:txBody>
      </p:sp>
      <p:sp>
        <p:nvSpPr>
          <p:cNvPr id="14" name="TextBox 14"/>
          <p:cNvSpPr txBox="1"/>
          <p:nvPr/>
        </p:nvSpPr>
        <p:spPr>
          <a:xfrm>
            <a:off x="2111630" y="3882388"/>
            <a:ext cx="6217463" cy="596899"/>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040506"/>
                </a:solidFill>
                <a:latin typeface="Open Sauce Bold"/>
                <a:ea typeface="Open Sauce Bold"/>
                <a:cs typeface="Open Sauce Bold"/>
                <a:sym typeface="Open Sauce Bold"/>
              </a:rPr>
              <a:t>TOTAL REVENUE</a:t>
            </a:r>
          </a:p>
        </p:txBody>
      </p:sp>
      <p:sp>
        <p:nvSpPr>
          <p:cNvPr id="15" name="TextBox 15"/>
          <p:cNvSpPr txBox="1"/>
          <p:nvPr/>
        </p:nvSpPr>
        <p:spPr>
          <a:xfrm>
            <a:off x="9641401" y="7554366"/>
            <a:ext cx="6852475" cy="1663065"/>
          </a:xfrm>
          <a:prstGeom prst="rect">
            <a:avLst/>
          </a:prstGeom>
        </p:spPr>
        <p:txBody>
          <a:bodyPr lIns="0" tIns="0" rIns="0" bIns="0" rtlCol="0" anchor="t">
            <a:spAutoFit/>
          </a:bodyPr>
          <a:lstStyle/>
          <a:p>
            <a:pPr algn="l">
              <a:lnSpc>
                <a:spcPts val="3359"/>
              </a:lnSpc>
            </a:pPr>
            <a:r>
              <a:rPr lang="en-US" sz="2400">
                <a:solidFill>
                  <a:srgbClr val="040506"/>
                </a:solidFill>
                <a:latin typeface="Open Sauce"/>
                <a:ea typeface="Open Sauce"/>
                <a:cs typeface="Open Sauce"/>
                <a:sym typeface="Open Sauce"/>
              </a:rPr>
              <a:t>The daily percentage change in the number of customers compared to the previous day, reflecting customer acquisition trends.</a:t>
            </a:r>
          </a:p>
          <a:p>
            <a:pPr algn="l">
              <a:lnSpc>
                <a:spcPts val="3359"/>
              </a:lnSpc>
            </a:pPr>
            <a:endParaRPr lang="en-US" sz="2400">
              <a:solidFill>
                <a:srgbClr val="040506"/>
              </a:solidFill>
              <a:latin typeface="Open Sauce"/>
              <a:ea typeface="Open Sauce"/>
              <a:cs typeface="Open Sauce"/>
              <a:sym typeface="Open Sauce"/>
            </a:endParaRPr>
          </a:p>
        </p:txBody>
      </p:sp>
      <p:sp>
        <p:nvSpPr>
          <p:cNvPr id="16" name="TextBox 16"/>
          <p:cNvSpPr txBox="1"/>
          <p:nvPr/>
        </p:nvSpPr>
        <p:spPr>
          <a:xfrm>
            <a:off x="9958907" y="6826427"/>
            <a:ext cx="6534969" cy="596899"/>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040506"/>
                </a:solidFill>
                <a:latin typeface="Open Sauce Bold"/>
                <a:ea typeface="Open Sauce Bold"/>
                <a:cs typeface="Open Sauce Bold"/>
                <a:sym typeface="Open Sauce Bold"/>
              </a:rPr>
              <a:t>DAILY CUSTOMER GROWTH</a:t>
            </a:r>
          </a:p>
        </p:txBody>
      </p:sp>
      <p:sp>
        <p:nvSpPr>
          <p:cNvPr id="17" name="TextBox 17"/>
          <p:cNvSpPr txBox="1"/>
          <p:nvPr/>
        </p:nvSpPr>
        <p:spPr>
          <a:xfrm>
            <a:off x="1820583" y="7599680"/>
            <a:ext cx="6799557" cy="1711109"/>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040506"/>
                </a:solidFill>
                <a:latin typeface="Open Sauce"/>
                <a:ea typeface="Open Sauce"/>
                <a:cs typeface="Open Sauce"/>
                <a:sym typeface="Open Sauce"/>
              </a:rPr>
              <a:t>The daily percentage </a:t>
            </a:r>
            <a:r>
              <a:rPr lang="en-US" sz="2400" u="none">
                <a:solidFill>
                  <a:srgbClr val="040506"/>
                </a:solidFill>
                <a:latin typeface="Open Sauce"/>
                <a:ea typeface="Open Sauce"/>
                <a:cs typeface="Open Sauce"/>
                <a:sym typeface="Open Sauce"/>
              </a:rPr>
              <a:t>change  in the revenue compared to the previous day, indicating growth trends.</a:t>
            </a:r>
          </a:p>
          <a:p>
            <a:pPr marL="0" lvl="0" indent="0" algn="l">
              <a:lnSpc>
                <a:spcPts val="3359"/>
              </a:lnSpc>
              <a:spcBef>
                <a:spcPct val="0"/>
              </a:spcBef>
            </a:pPr>
            <a:r>
              <a:rPr lang="en-US" sz="2400" u="none" dirty="0">
                <a:solidFill>
                  <a:srgbClr val="040506"/>
                </a:solidFill>
                <a:latin typeface="Montserrat"/>
                <a:ea typeface="Montserrat"/>
                <a:cs typeface="Montserrat"/>
                <a:sym typeface="Montserrat"/>
              </a:rPr>
              <a:t>. </a:t>
            </a:r>
          </a:p>
        </p:txBody>
      </p:sp>
      <p:sp>
        <p:nvSpPr>
          <p:cNvPr id="18" name="TextBox 18"/>
          <p:cNvSpPr txBox="1"/>
          <p:nvPr/>
        </p:nvSpPr>
        <p:spPr>
          <a:xfrm>
            <a:off x="2111630" y="6835951"/>
            <a:ext cx="6217463" cy="596899"/>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040506"/>
                </a:solidFill>
                <a:latin typeface="Open Sauce Bold"/>
                <a:ea typeface="Open Sauce Bold"/>
                <a:cs typeface="Open Sauce Bold"/>
                <a:sym typeface="Open Sauce Bold"/>
              </a:rPr>
              <a:t>DAILY REVENUE GROWTH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85144" y="3928016"/>
            <a:ext cx="6410637" cy="5128510"/>
          </a:xfrm>
          <a:custGeom>
            <a:avLst/>
            <a:gdLst/>
            <a:ahLst/>
            <a:cxnLst/>
            <a:rect l="l" t="t" r="r" b="b"/>
            <a:pathLst>
              <a:path w="6410637" h="5128510">
                <a:moveTo>
                  <a:pt x="0" y="0"/>
                </a:moveTo>
                <a:lnTo>
                  <a:pt x="6410637" y="0"/>
                </a:lnTo>
                <a:lnTo>
                  <a:pt x="6410637" y="5128510"/>
                </a:lnTo>
                <a:lnTo>
                  <a:pt x="0" y="5128510"/>
                </a:lnTo>
                <a:lnTo>
                  <a:pt x="0" y="0"/>
                </a:lnTo>
                <a:close/>
              </a:path>
            </a:pathLst>
          </a:custGeom>
          <a:blipFill>
            <a:blip r:embed="rId2"/>
            <a:stretch>
              <a:fillRect/>
            </a:stretch>
          </a:blipFill>
          <a:ln w="28575" cap="sq">
            <a:solidFill>
              <a:srgbClr val="000000"/>
            </a:solidFill>
            <a:prstDash val="solid"/>
            <a:miter/>
          </a:ln>
        </p:spPr>
      </p:sp>
      <p:sp>
        <p:nvSpPr>
          <p:cNvPr id="3" name="TextBox 3"/>
          <p:cNvSpPr txBox="1"/>
          <p:nvPr/>
        </p:nvSpPr>
        <p:spPr>
          <a:xfrm>
            <a:off x="6799768" y="433387"/>
            <a:ext cx="3777879"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 1</a:t>
            </a:r>
          </a:p>
        </p:txBody>
      </p:sp>
      <p:sp>
        <p:nvSpPr>
          <p:cNvPr id="4" name="TextBox 4"/>
          <p:cNvSpPr txBox="1"/>
          <p:nvPr/>
        </p:nvSpPr>
        <p:spPr>
          <a:xfrm>
            <a:off x="1358424" y="1729516"/>
            <a:ext cx="15251217"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Revenue &amp; Customer Performance by City</a:t>
            </a:r>
          </a:p>
        </p:txBody>
      </p:sp>
      <p:sp>
        <p:nvSpPr>
          <p:cNvPr id="5" name="TextBox 5"/>
          <p:cNvSpPr txBox="1"/>
          <p:nvPr/>
        </p:nvSpPr>
        <p:spPr>
          <a:xfrm>
            <a:off x="1358424" y="3668178"/>
            <a:ext cx="9219223" cy="3325495"/>
          </a:xfrm>
          <a:prstGeom prst="rect">
            <a:avLst/>
          </a:prstGeom>
        </p:spPr>
        <p:txBody>
          <a:bodyPr lIns="0" tIns="0" rIns="0" bIns="0" rtlCol="0" anchor="t">
            <a:spAutoFit/>
          </a:bodyPr>
          <a:lstStyle/>
          <a:p>
            <a:pPr marL="626111" lvl="1" indent="-313055" algn="just">
              <a:lnSpc>
                <a:spcPts val="3770"/>
              </a:lnSpc>
              <a:buFont typeface="Arial"/>
              <a:buChar char="•"/>
            </a:pPr>
            <a:r>
              <a:rPr lang="en-US" sz="2900">
                <a:solidFill>
                  <a:srgbClr val="000000"/>
                </a:solidFill>
                <a:latin typeface="Open Sauce"/>
                <a:ea typeface="Open Sauce"/>
                <a:cs typeface="Open Sauce"/>
                <a:sym typeface="Open Sauce"/>
              </a:rPr>
              <a:t>Delhi NCR is the largest revenue contributor with  ₹ 401.6 M and 11007 customers ,making it the most profitable region.</a:t>
            </a:r>
          </a:p>
          <a:p>
            <a:pPr algn="l">
              <a:lnSpc>
                <a:spcPts val="3770"/>
              </a:lnSpc>
            </a:pPr>
            <a:endParaRPr lang="en-US" sz="2900">
              <a:solidFill>
                <a:srgbClr val="000000"/>
              </a:solidFill>
              <a:latin typeface="Open Sauce"/>
              <a:ea typeface="Open Sauce"/>
              <a:cs typeface="Open Sauce"/>
              <a:sym typeface="Open Sauce"/>
            </a:endParaRPr>
          </a:p>
          <a:p>
            <a:pPr marL="626111" lvl="1" indent="-313055" algn="l">
              <a:lnSpc>
                <a:spcPts val="3770"/>
              </a:lnSpc>
              <a:buFont typeface="Arial"/>
              <a:buChar char="•"/>
            </a:pPr>
            <a:r>
              <a:rPr lang="en-US" sz="2900">
                <a:solidFill>
                  <a:srgbClr val="000000"/>
                </a:solidFill>
                <a:latin typeface="Open Sauce"/>
                <a:ea typeface="Open Sauce"/>
                <a:cs typeface="Open Sauce"/>
                <a:sym typeface="Open Sauce"/>
              </a:rPr>
              <a:t>Indore is the least revenue contributor with</a:t>
            </a:r>
          </a:p>
          <a:p>
            <a:pPr algn="just">
              <a:lnSpc>
                <a:spcPts val="3770"/>
              </a:lnSpc>
            </a:pPr>
            <a:r>
              <a:rPr lang="en-US" sz="2900">
                <a:solidFill>
                  <a:srgbClr val="000000"/>
                </a:solidFill>
                <a:latin typeface="Open Sauce"/>
                <a:ea typeface="Open Sauce"/>
                <a:cs typeface="Open Sauce"/>
                <a:sym typeface="Open Sauce"/>
              </a:rPr>
              <a:t>      ₹ 81.3M and  2096 customers ,making it the </a:t>
            </a:r>
          </a:p>
          <a:p>
            <a:pPr algn="just">
              <a:lnSpc>
                <a:spcPts val="3770"/>
              </a:lnSpc>
            </a:pPr>
            <a:r>
              <a:rPr lang="en-US" sz="2900">
                <a:solidFill>
                  <a:srgbClr val="000000"/>
                </a:solidFill>
                <a:latin typeface="Open Sauce"/>
                <a:ea typeface="Open Sauce"/>
                <a:cs typeface="Open Sauce"/>
                <a:sym typeface="Open Sauce"/>
              </a:rPr>
              <a:t>       least profitable region.</a:t>
            </a:r>
          </a:p>
        </p:txBody>
      </p:sp>
      <p:grpSp>
        <p:nvGrpSpPr>
          <p:cNvPr id="6" name="Group 6"/>
          <p:cNvGrpSpPr/>
          <p:nvPr/>
        </p:nvGrpSpPr>
        <p:grpSpPr>
          <a:xfrm>
            <a:off x="-1543050" y="-205173"/>
            <a:ext cx="2901474" cy="11299900"/>
            <a:chOff x="0" y="0"/>
            <a:chExt cx="764174" cy="2976105"/>
          </a:xfrm>
        </p:grpSpPr>
        <p:sp>
          <p:nvSpPr>
            <p:cNvPr id="7" name="Freeform 7"/>
            <p:cNvSpPr/>
            <p:nvPr/>
          </p:nvSpPr>
          <p:spPr>
            <a:xfrm>
              <a:off x="0" y="0"/>
              <a:ext cx="764174" cy="2976105"/>
            </a:xfrm>
            <a:custGeom>
              <a:avLst/>
              <a:gdLst/>
              <a:ahLst/>
              <a:cxnLst/>
              <a:rect l="l" t="t" r="r" b="b"/>
              <a:pathLst>
                <a:path w="764174" h="2976105">
                  <a:moveTo>
                    <a:pt x="0" y="0"/>
                  </a:moveTo>
                  <a:lnTo>
                    <a:pt x="764174" y="0"/>
                  </a:lnTo>
                  <a:lnTo>
                    <a:pt x="764174" y="2976105"/>
                  </a:lnTo>
                  <a:lnTo>
                    <a:pt x="0" y="2976105"/>
                  </a:lnTo>
                  <a:close/>
                </a:path>
              </a:pathLst>
            </a:custGeom>
            <a:solidFill>
              <a:srgbClr val="00BF63"/>
            </a:solidFill>
          </p:spPr>
        </p:sp>
        <p:sp>
          <p:nvSpPr>
            <p:cNvPr id="8" name="TextBox 8"/>
            <p:cNvSpPr txBox="1"/>
            <p:nvPr/>
          </p:nvSpPr>
          <p:spPr>
            <a:xfrm>
              <a:off x="0" y="-19050"/>
              <a:ext cx="764174" cy="2995155"/>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767" y="-279004"/>
            <a:ext cx="2901474" cy="11299900"/>
            <a:chOff x="0" y="0"/>
            <a:chExt cx="764174" cy="2976105"/>
          </a:xfrm>
        </p:grpSpPr>
        <p:sp>
          <p:nvSpPr>
            <p:cNvPr id="3" name="Freeform 3"/>
            <p:cNvSpPr/>
            <p:nvPr/>
          </p:nvSpPr>
          <p:spPr>
            <a:xfrm>
              <a:off x="0" y="0"/>
              <a:ext cx="764174" cy="2976105"/>
            </a:xfrm>
            <a:custGeom>
              <a:avLst/>
              <a:gdLst/>
              <a:ahLst/>
              <a:cxnLst/>
              <a:rect l="l" t="t" r="r" b="b"/>
              <a:pathLst>
                <a:path w="764174" h="2976105">
                  <a:moveTo>
                    <a:pt x="0" y="0"/>
                  </a:moveTo>
                  <a:lnTo>
                    <a:pt x="764174" y="0"/>
                  </a:lnTo>
                  <a:lnTo>
                    <a:pt x="764174" y="2976105"/>
                  </a:lnTo>
                  <a:lnTo>
                    <a:pt x="0" y="2976105"/>
                  </a:lnTo>
                  <a:close/>
                </a:path>
              </a:pathLst>
            </a:custGeom>
            <a:solidFill>
              <a:srgbClr val="00BF63"/>
            </a:solidFill>
          </p:spPr>
        </p:sp>
        <p:sp>
          <p:nvSpPr>
            <p:cNvPr id="4" name="TextBox 4"/>
            <p:cNvSpPr txBox="1"/>
            <p:nvPr/>
          </p:nvSpPr>
          <p:spPr>
            <a:xfrm>
              <a:off x="0" y="-19050"/>
              <a:ext cx="764174"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1846619" y="3949510"/>
            <a:ext cx="5609564" cy="5029362"/>
          </a:xfrm>
          <a:custGeom>
            <a:avLst/>
            <a:gdLst/>
            <a:ahLst/>
            <a:cxnLst/>
            <a:rect l="l" t="t" r="r" b="b"/>
            <a:pathLst>
              <a:path w="5609564" h="5029362">
                <a:moveTo>
                  <a:pt x="0" y="0"/>
                </a:moveTo>
                <a:lnTo>
                  <a:pt x="5609564" y="0"/>
                </a:lnTo>
                <a:lnTo>
                  <a:pt x="5609564" y="5029362"/>
                </a:lnTo>
                <a:lnTo>
                  <a:pt x="0" y="5029362"/>
                </a:lnTo>
                <a:lnTo>
                  <a:pt x="0" y="0"/>
                </a:lnTo>
                <a:close/>
              </a:path>
            </a:pathLst>
          </a:custGeom>
          <a:blipFill>
            <a:blip r:embed="rId2"/>
            <a:stretch>
              <a:fillRect t="-4587" r="-86" b="-2074"/>
            </a:stretch>
          </a:blipFill>
          <a:ln w="28575" cap="sq">
            <a:solidFill>
              <a:srgbClr val="000000"/>
            </a:solidFill>
            <a:prstDash val="solid"/>
            <a:miter/>
          </a:ln>
        </p:spPr>
      </p:sp>
      <p:sp>
        <p:nvSpPr>
          <p:cNvPr id="6" name="TextBox 6"/>
          <p:cNvSpPr txBox="1"/>
          <p:nvPr/>
        </p:nvSpPr>
        <p:spPr>
          <a:xfrm>
            <a:off x="6666259" y="551815"/>
            <a:ext cx="4364831"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 - 2 </a:t>
            </a:r>
          </a:p>
        </p:txBody>
      </p:sp>
      <p:sp>
        <p:nvSpPr>
          <p:cNvPr id="7" name="TextBox 7"/>
          <p:cNvSpPr txBox="1"/>
          <p:nvPr/>
        </p:nvSpPr>
        <p:spPr>
          <a:xfrm>
            <a:off x="1712083" y="2123283"/>
            <a:ext cx="15965594"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Revenue &amp; Customer Performance by Age Group</a:t>
            </a:r>
          </a:p>
        </p:txBody>
      </p:sp>
      <p:sp>
        <p:nvSpPr>
          <p:cNvPr id="8" name="TextBox 8"/>
          <p:cNvSpPr txBox="1"/>
          <p:nvPr/>
        </p:nvSpPr>
        <p:spPr>
          <a:xfrm>
            <a:off x="1560946" y="4171380"/>
            <a:ext cx="9470145" cy="5230462"/>
          </a:xfrm>
          <a:prstGeom prst="rect">
            <a:avLst/>
          </a:prstGeom>
        </p:spPr>
        <p:txBody>
          <a:bodyPr lIns="0" tIns="0" rIns="0" bIns="0" rtlCol="0" anchor="t">
            <a:spAutoFit/>
          </a:bodyPr>
          <a:lstStyle/>
          <a:p>
            <a:pPr marL="626668" lvl="1" indent="-313334" algn="l">
              <a:lnSpc>
                <a:spcPts val="3773"/>
              </a:lnSpc>
              <a:buFont typeface="Arial"/>
              <a:buChar char="•"/>
            </a:pPr>
            <a:r>
              <a:rPr lang="en-US" sz="2902">
                <a:solidFill>
                  <a:srgbClr val="000000"/>
                </a:solidFill>
                <a:latin typeface="Open Sauce"/>
                <a:ea typeface="Open Sauce"/>
                <a:cs typeface="Open Sauce"/>
                <a:sym typeface="Open Sauce"/>
              </a:rPr>
              <a:t> The 31-40 age group is  the top  revenue generator with Rs. 356 M from 11455 customers.</a:t>
            </a:r>
          </a:p>
          <a:p>
            <a:pPr algn="l">
              <a:lnSpc>
                <a:spcPts val="3773"/>
              </a:lnSpc>
            </a:pPr>
            <a:endParaRPr lang="en-US" sz="2902">
              <a:solidFill>
                <a:srgbClr val="000000"/>
              </a:solidFill>
              <a:latin typeface="Open Sauce"/>
              <a:ea typeface="Open Sauce"/>
              <a:cs typeface="Open Sauce"/>
              <a:sym typeface="Open Sauce"/>
            </a:endParaRPr>
          </a:p>
          <a:p>
            <a:pPr marL="626668" lvl="1" indent="-313334" algn="l">
              <a:lnSpc>
                <a:spcPts val="3773"/>
              </a:lnSpc>
              <a:buFont typeface="Arial"/>
              <a:buChar char="•"/>
            </a:pPr>
            <a:r>
              <a:rPr lang="en-US" sz="2902">
                <a:solidFill>
                  <a:srgbClr val="000000"/>
                </a:solidFill>
                <a:latin typeface="Open Sauce"/>
                <a:ea typeface="Open Sauce"/>
                <a:cs typeface="Open Sauce"/>
                <a:sym typeface="Open Sauce"/>
              </a:rPr>
              <a:t>The  41-50 age group follows with Rs. 196 M showcasing strong engagement from 4699 customers.</a:t>
            </a:r>
          </a:p>
          <a:p>
            <a:pPr algn="l">
              <a:lnSpc>
                <a:spcPts val="3773"/>
              </a:lnSpc>
            </a:pPr>
            <a:endParaRPr lang="en-US" sz="2902">
              <a:solidFill>
                <a:srgbClr val="000000"/>
              </a:solidFill>
              <a:latin typeface="Open Sauce"/>
              <a:ea typeface="Open Sauce"/>
              <a:cs typeface="Open Sauce"/>
              <a:sym typeface="Open Sauce"/>
            </a:endParaRPr>
          </a:p>
          <a:p>
            <a:pPr marL="626668" lvl="1" indent="-313334" algn="l">
              <a:lnSpc>
                <a:spcPts val="3773"/>
              </a:lnSpc>
              <a:buFont typeface="Arial"/>
              <a:buChar char="•"/>
            </a:pPr>
            <a:r>
              <a:rPr lang="en-US" sz="2902">
                <a:solidFill>
                  <a:srgbClr val="000000"/>
                </a:solidFill>
                <a:latin typeface="Open Sauce"/>
                <a:ea typeface="Open Sauce"/>
                <a:cs typeface="Open Sauce"/>
                <a:sym typeface="Open Sauce"/>
              </a:rPr>
              <a:t>The  18-24 age group is the least revenue generator with Rs. 36.2 M and 2640 customers.</a:t>
            </a:r>
          </a:p>
          <a:p>
            <a:pPr algn="l">
              <a:lnSpc>
                <a:spcPts val="3773"/>
              </a:lnSpc>
            </a:pPr>
            <a:endParaRPr lang="en-US" sz="2902">
              <a:solidFill>
                <a:srgbClr val="000000"/>
              </a:solidFill>
              <a:latin typeface="Open Sauce"/>
              <a:ea typeface="Open Sauce"/>
              <a:cs typeface="Open Sauce"/>
              <a:sym typeface="Open Sauce"/>
            </a:endParaRPr>
          </a:p>
          <a:p>
            <a:pPr algn="l">
              <a:lnSpc>
                <a:spcPts val="3773"/>
              </a:lnSpc>
            </a:pPr>
            <a:endParaRPr lang="en-US" sz="2902">
              <a:solidFill>
                <a:srgbClr val="000000"/>
              </a:solidFill>
              <a:latin typeface="Open Sauce"/>
              <a:ea typeface="Open Sauce"/>
              <a:cs typeface="Open Sauce"/>
              <a:sym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2378" y="-506450"/>
            <a:ext cx="2901474" cy="11299900"/>
            <a:chOff x="0" y="0"/>
            <a:chExt cx="764174" cy="2976105"/>
          </a:xfrm>
        </p:grpSpPr>
        <p:sp>
          <p:nvSpPr>
            <p:cNvPr id="3" name="Freeform 3"/>
            <p:cNvSpPr/>
            <p:nvPr/>
          </p:nvSpPr>
          <p:spPr>
            <a:xfrm>
              <a:off x="0" y="0"/>
              <a:ext cx="764174" cy="2976105"/>
            </a:xfrm>
            <a:custGeom>
              <a:avLst/>
              <a:gdLst/>
              <a:ahLst/>
              <a:cxnLst/>
              <a:rect l="l" t="t" r="r" b="b"/>
              <a:pathLst>
                <a:path w="764174" h="2976105">
                  <a:moveTo>
                    <a:pt x="0" y="0"/>
                  </a:moveTo>
                  <a:lnTo>
                    <a:pt x="764174" y="0"/>
                  </a:lnTo>
                  <a:lnTo>
                    <a:pt x="764174" y="2976105"/>
                  </a:lnTo>
                  <a:lnTo>
                    <a:pt x="0" y="2976105"/>
                  </a:lnTo>
                  <a:close/>
                </a:path>
              </a:pathLst>
            </a:custGeom>
            <a:solidFill>
              <a:srgbClr val="00BF63"/>
            </a:solidFill>
          </p:spPr>
        </p:sp>
        <p:sp>
          <p:nvSpPr>
            <p:cNvPr id="4" name="TextBox 4"/>
            <p:cNvSpPr txBox="1"/>
            <p:nvPr/>
          </p:nvSpPr>
          <p:spPr>
            <a:xfrm>
              <a:off x="0" y="-19050"/>
              <a:ext cx="764174"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386204" y="3003979"/>
            <a:ext cx="7119200" cy="7031121"/>
          </a:xfrm>
          <a:custGeom>
            <a:avLst/>
            <a:gdLst/>
            <a:ahLst/>
            <a:cxnLst/>
            <a:rect l="l" t="t" r="r" b="b"/>
            <a:pathLst>
              <a:path w="7119200" h="7031121">
                <a:moveTo>
                  <a:pt x="0" y="0"/>
                </a:moveTo>
                <a:lnTo>
                  <a:pt x="7119200" y="0"/>
                </a:lnTo>
                <a:lnTo>
                  <a:pt x="7119200" y="7031121"/>
                </a:lnTo>
                <a:lnTo>
                  <a:pt x="0" y="7031121"/>
                </a:lnTo>
                <a:lnTo>
                  <a:pt x="0" y="0"/>
                </a:lnTo>
                <a:close/>
              </a:path>
            </a:pathLst>
          </a:custGeom>
          <a:blipFill>
            <a:blip r:embed="rId2"/>
            <a:stretch>
              <a:fillRect t="-191" b="-191"/>
            </a:stretch>
          </a:blipFill>
          <a:ln w="28575" cap="sq">
            <a:solidFill>
              <a:srgbClr val="000000"/>
            </a:solidFill>
            <a:prstDash val="solid"/>
            <a:miter/>
          </a:ln>
        </p:spPr>
      </p:sp>
      <p:sp>
        <p:nvSpPr>
          <p:cNvPr id="6" name="TextBox 6"/>
          <p:cNvSpPr txBox="1"/>
          <p:nvPr/>
        </p:nvSpPr>
        <p:spPr>
          <a:xfrm>
            <a:off x="6851937" y="433387"/>
            <a:ext cx="3993475"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INSIGHT- 3</a:t>
            </a:r>
          </a:p>
        </p:txBody>
      </p:sp>
      <p:sp>
        <p:nvSpPr>
          <p:cNvPr id="7" name="TextBox 7"/>
          <p:cNvSpPr txBox="1"/>
          <p:nvPr/>
        </p:nvSpPr>
        <p:spPr>
          <a:xfrm>
            <a:off x="4426286" y="1827958"/>
            <a:ext cx="8844779"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Revenue Trend by Months</a:t>
            </a:r>
          </a:p>
        </p:txBody>
      </p:sp>
      <p:sp>
        <p:nvSpPr>
          <p:cNvPr id="8" name="TextBox 8"/>
          <p:cNvSpPr txBox="1"/>
          <p:nvPr/>
        </p:nvSpPr>
        <p:spPr>
          <a:xfrm>
            <a:off x="1283281" y="3914283"/>
            <a:ext cx="8331725" cy="5387975"/>
          </a:xfrm>
          <a:prstGeom prst="rect">
            <a:avLst/>
          </a:prstGeom>
        </p:spPr>
        <p:txBody>
          <a:bodyPr lIns="0" tIns="0" rIns="0" bIns="0" rtlCol="0" anchor="t">
            <a:spAutoFit/>
          </a:bodyPr>
          <a:lstStyle/>
          <a:p>
            <a:pPr marL="539748" lvl="1" indent="-269874" algn="l">
              <a:lnSpc>
                <a:spcPts val="3249"/>
              </a:lnSpc>
              <a:buFont typeface="Arial"/>
              <a:buChar char="•"/>
            </a:pPr>
            <a:r>
              <a:rPr lang="en-US" sz="2499" b="1">
                <a:solidFill>
                  <a:srgbClr val="000000"/>
                </a:solidFill>
                <a:latin typeface="Open Sauce Bold"/>
                <a:ea typeface="Open Sauce Bold"/>
                <a:cs typeface="Open Sauce Bold"/>
                <a:sym typeface="Open Sauce Bold"/>
              </a:rPr>
              <a:t>Steady Start and Stability</a:t>
            </a:r>
            <a:r>
              <a:rPr lang="en-US" sz="2499">
                <a:solidFill>
                  <a:srgbClr val="000000"/>
                </a:solidFill>
                <a:latin typeface="Open Sauce"/>
                <a:ea typeface="Open Sauce"/>
                <a:cs typeface="Open Sauce"/>
                <a:sym typeface="Open Sauce"/>
              </a:rPr>
              <a:t>: Revenue showed steady growth from ₹ 132M in Nov '22 to ₹ 156M in Dec '22, followed by minor fluctuations around ₹141M-₹143M from Jan '23 to Feb '23.</a:t>
            </a:r>
          </a:p>
          <a:p>
            <a:pPr algn="l">
              <a:lnSpc>
                <a:spcPts val="3769"/>
              </a:lnSpc>
            </a:pPr>
            <a:endParaRPr lang="en-US" sz="2499">
              <a:solidFill>
                <a:srgbClr val="000000"/>
              </a:solidFill>
              <a:latin typeface="Open Sauce"/>
              <a:ea typeface="Open Sauce"/>
              <a:cs typeface="Open Sauce"/>
              <a:sym typeface="Open Sauce"/>
            </a:endParaRPr>
          </a:p>
          <a:p>
            <a:pPr marL="539748" lvl="1" indent="-269874" algn="l">
              <a:lnSpc>
                <a:spcPts val="3249"/>
              </a:lnSpc>
              <a:buFont typeface="Arial"/>
              <a:buChar char="•"/>
            </a:pPr>
            <a:r>
              <a:rPr lang="en-US" sz="2499" b="1">
                <a:solidFill>
                  <a:srgbClr val="000000"/>
                </a:solidFill>
                <a:latin typeface="Open Sauce Bold"/>
                <a:ea typeface="Open Sauce Bold"/>
                <a:cs typeface="Open Sauce Bold"/>
                <a:sym typeface="Open Sauce Bold"/>
              </a:rPr>
              <a:t>March Surge</a:t>
            </a:r>
            <a:r>
              <a:rPr lang="en-US" sz="2499">
                <a:solidFill>
                  <a:srgbClr val="000000"/>
                </a:solidFill>
                <a:latin typeface="Open Sauce"/>
                <a:ea typeface="Open Sauce"/>
                <a:cs typeface="Open Sauce"/>
                <a:sym typeface="Open Sauce"/>
              </a:rPr>
              <a:t>: A significant spike in March '23 to ₹264M, marking the highest revenue, likely due to seasonal, promotional, or operational factors.</a:t>
            </a:r>
          </a:p>
          <a:p>
            <a:pPr algn="l">
              <a:lnSpc>
                <a:spcPts val="3249"/>
              </a:lnSpc>
            </a:pPr>
            <a:endParaRPr lang="en-US" sz="2499">
              <a:solidFill>
                <a:srgbClr val="000000"/>
              </a:solidFill>
              <a:latin typeface="Open Sauce"/>
              <a:ea typeface="Open Sauce"/>
              <a:cs typeface="Open Sauce"/>
              <a:sym typeface="Open Sauce"/>
            </a:endParaRPr>
          </a:p>
          <a:p>
            <a:pPr marL="539748" lvl="1" indent="-269874" algn="l">
              <a:lnSpc>
                <a:spcPts val="3249"/>
              </a:lnSpc>
              <a:buFont typeface="Arial"/>
              <a:buChar char="•"/>
            </a:pPr>
            <a:r>
              <a:rPr lang="en-US" sz="2499" b="1">
                <a:solidFill>
                  <a:srgbClr val="000000"/>
                </a:solidFill>
                <a:latin typeface="Open Sauce Bold"/>
                <a:ea typeface="Open Sauce Bold"/>
                <a:cs typeface="Open Sauce Bold"/>
                <a:sym typeface="Open Sauce Bold"/>
              </a:rPr>
              <a:t>Post-Peak Decline</a:t>
            </a:r>
            <a:r>
              <a:rPr lang="en-US" sz="2499">
                <a:solidFill>
                  <a:srgbClr val="000000"/>
                </a:solidFill>
                <a:latin typeface="Open Sauce"/>
                <a:ea typeface="Open Sauce"/>
                <a:cs typeface="Open Sauce"/>
                <a:sym typeface="Open Sauce"/>
              </a:rPr>
              <a:t>: Revenue dropped to ₹154M in Apr '23, stabilizing slightly above pre-surge levels but significantly below the March peak.</a:t>
            </a:r>
          </a:p>
          <a:p>
            <a:pPr algn="l">
              <a:lnSpc>
                <a:spcPts val="3249"/>
              </a:lnSpc>
              <a:spcBef>
                <a:spcPct val="0"/>
              </a:spcBef>
            </a:pPr>
            <a:endParaRPr lang="en-US" sz="2499">
              <a:solidFill>
                <a:srgbClr val="000000"/>
              </a:solidFill>
              <a:latin typeface="Open Sauce"/>
              <a:ea typeface="Open Sauce"/>
              <a:cs typeface="Open Sauce"/>
              <a:sym typeface="Open Sau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737" y="-506450"/>
            <a:ext cx="2901474" cy="11299900"/>
            <a:chOff x="0" y="0"/>
            <a:chExt cx="764174" cy="2976105"/>
          </a:xfrm>
        </p:grpSpPr>
        <p:sp>
          <p:nvSpPr>
            <p:cNvPr id="3" name="Freeform 3"/>
            <p:cNvSpPr/>
            <p:nvPr/>
          </p:nvSpPr>
          <p:spPr>
            <a:xfrm>
              <a:off x="0" y="0"/>
              <a:ext cx="764174" cy="2976105"/>
            </a:xfrm>
            <a:custGeom>
              <a:avLst/>
              <a:gdLst/>
              <a:ahLst/>
              <a:cxnLst/>
              <a:rect l="l" t="t" r="r" b="b"/>
              <a:pathLst>
                <a:path w="764174" h="2976105">
                  <a:moveTo>
                    <a:pt x="0" y="0"/>
                  </a:moveTo>
                  <a:lnTo>
                    <a:pt x="764174" y="0"/>
                  </a:lnTo>
                  <a:lnTo>
                    <a:pt x="764174" y="2976105"/>
                  </a:lnTo>
                  <a:lnTo>
                    <a:pt x="0" y="2976105"/>
                  </a:lnTo>
                  <a:close/>
                </a:path>
              </a:pathLst>
            </a:custGeom>
            <a:solidFill>
              <a:srgbClr val="00BF63"/>
            </a:solidFill>
          </p:spPr>
        </p:sp>
        <p:sp>
          <p:nvSpPr>
            <p:cNvPr id="4" name="TextBox 4"/>
            <p:cNvSpPr txBox="1"/>
            <p:nvPr/>
          </p:nvSpPr>
          <p:spPr>
            <a:xfrm>
              <a:off x="0" y="-19050"/>
              <a:ext cx="764174"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403254" y="3928901"/>
            <a:ext cx="7680077" cy="5329399"/>
          </a:xfrm>
          <a:custGeom>
            <a:avLst/>
            <a:gdLst/>
            <a:ahLst/>
            <a:cxnLst/>
            <a:rect l="l" t="t" r="r" b="b"/>
            <a:pathLst>
              <a:path w="7680077" h="5329399">
                <a:moveTo>
                  <a:pt x="0" y="0"/>
                </a:moveTo>
                <a:lnTo>
                  <a:pt x="7680077" y="0"/>
                </a:lnTo>
                <a:lnTo>
                  <a:pt x="7680077" y="5329399"/>
                </a:lnTo>
                <a:lnTo>
                  <a:pt x="0" y="5329399"/>
                </a:lnTo>
                <a:lnTo>
                  <a:pt x="0" y="0"/>
                </a:lnTo>
                <a:close/>
              </a:path>
            </a:pathLst>
          </a:custGeom>
          <a:blipFill>
            <a:blip r:embed="rId2"/>
            <a:stretch>
              <a:fillRect/>
            </a:stretch>
          </a:blipFill>
          <a:ln w="28575" cap="sq">
            <a:solidFill>
              <a:srgbClr val="000000"/>
            </a:solidFill>
            <a:prstDash val="solid"/>
            <a:miter/>
          </a:ln>
        </p:spPr>
      </p:sp>
      <p:sp>
        <p:nvSpPr>
          <p:cNvPr id="6" name="TextBox 6"/>
          <p:cNvSpPr txBox="1"/>
          <p:nvPr/>
        </p:nvSpPr>
        <p:spPr>
          <a:xfrm>
            <a:off x="6978013" y="551815"/>
            <a:ext cx="3839766"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INSIGHT-4</a:t>
            </a:r>
          </a:p>
        </p:txBody>
      </p:sp>
      <p:sp>
        <p:nvSpPr>
          <p:cNvPr id="7" name="TextBox 7"/>
          <p:cNvSpPr txBox="1"/>
          <p:nvPr/>
        </p:nvSpPr>
        <p:spPr>
          <a:xfrm>
            <a:off x="3447572" y="1901789"/>
            <a:ext cx="10900649"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Revenue Distribution by Sales Mode</a:t>
            </a:r>
          </a:p>
        </p:txBody>
      </p:sp>
      <p:sp>
        <p:nvSpPr>
          <p:cNvPr id="8" name="TextBox 8"/>
          <p:cNvSpPr txBox="1"/>
          <p:nvPr/>
        </p:nvSpPr>
        <p:spPr>
          <a:xfrm>
            <a:off x="1450737" y="3423785"/>
            <a:ext cx="8498921" cy="6276975"/>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The Agent mode contributes the largest share at 55.67% (₹550.8M), driving over half of total revenue.</a:t>
            </a:r>
          </a:p>
          <a:p>
            <a:pPr algn="l">
              <a:lnSpc>
                <a:spcPts val="4029"/>
              </a:lnSpc>
            </a:pPr>
            <a:endParaRPr lang="en-US" sz="2899">
              <a:solidFill>
                <a:srgbClr val="000000"/>
              </a:solidFill>
              <a:latin typeface="Open Sauce"/>
              <a:ea typeface="Open Sauce"/>
              <a:cs typeface="Open Sauce"/>
              <a:sym typeface="Open Sauce"/>
            </a:endParaRPr>
          </a:p>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 Direct, App, and Website account for 16.27%, 15.46%, and 12.6%, respectively, with room for growth in digital channels.</a:t>
            </a:r>
          </a:p>
          <a:p>
            <a:pPr algn="l">
              <a:lnSpc>
                <a:spcPts val="4029"/>
              </a:lnSpc>
            </a:pPr>
            <a:endParaRPr lang="en-US" sz="2899">
              <a:solidFill>
                <a:srgbClr val="000000"/>
              </a:solidFill>
              <a:latin typeface="Open Sauce"/>
              <a:ea typeface="Open Sauce"/>
              <a:cs typeface="Open Sauce"/>
              <a:sym typeface="Open Sauce"/>
            </a:endParaRPr>
          </a:p>
          <a:p>
            <a:pPr marL="626106" lvl="1" indent="-313053" algn="just">
              <a:lnSpc>
                <a:spcPts val="3769"/>
              </a:lnSpc>
              <a:spcBef>
                <a:spcPct val="0"/>
              </a:spcBef>
              <a:buFont typeface="Arial"/>
              <a:buChar char="•"/>
            </a:pPr>
            <a:r>
              <a:rPr lang="en-US" sz="2899">
                <a:solidFill>
                  <a:srgbClr val="000000"/>
                </a:solidFill>
                <a:latin typeface="Open Sauce"/>
                <a:ea typeface="Open Sauce"/>
                <a:cs typeface="Open Sauce"/>
                <a:sym typeface="Open Sauce"/>
              </a:rPr>
              <a:t>Digital channels (App and Website) collectively contribute 28.06%, indicating potential for further investment to diversify revenue streams.</a:t>
            </a:r>
          </a:p>
          <a:p>
            <a:pPr algn="ctr">
              <a:lnSpc>
                <a:spcPts val="4029"/>
              </a:lnSpc>
              <a:spcBef>
                <a:spcPct val="0"/>
              </a:spcBef>
            </a:pPr>
            <a:endParaRPr lang="en-US" sz="2899">
              <a:solidFill>
                <a:srgbClr val="000000"/>
              </a:solidFill>
              <a:latin typeface="Open Sauce"/>
              <a:ea typeface="Open Sauce"/>
              <a:cs typeface="Open Sauce"/>
              <a:sym typeface="Open Sau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8399" y="-506450"/>
            <a:ext cx="2901474" cy="11299900"/>
            <a:chOff x="0" y="0"/>
            <a:chExt cx="764174" cy="2976105"/>
          </a:xfrm>
        </p:grpSpPr>
        <p:sp>
          <p:nvSpPr>
            <p:cNvPr id="3" name="Freeform 3"/>
            <p:cNvSpPr/>
            <p:nvPr/>
          </p:nvSpPr>
          <p:spPr>
            <a:xfrm>
              <a:off x="0" y="0"/>
              <a:ext cx="764174" cy="2976105"/>
            </a:xfrm>
            <a:custGeom>
              <a:avLst/>
              <a:gdLst/>
              <a:ahLst/>
              <a:cxnLst/>
              <a:rect l="l" t="t" r="r" b="b"/>
              <a:pathLst>
                <a:path w="764174" h="2976105">
                  <a:moveTo>
                    <a:pt x="0" y="0"/>
                  </a:moveTo>
                  <a:lnTo>
                    <a:pt x="764174" y="0"/>
                  </a:lnTo>
                  <a:lnTo>
                    <a:pt x="764174" y="2976105"/>
                  </a:lnTo>
                  <a:lnTo>
                    <a:pt x="0" y="2976105"/>
                  </a:lnTo>
                  <a:close/>
                </a:path>
              </a:pathLst>
            </a:custGeom>
            <a:solidFill>
              <a:srgbClr val="00BF63"/>
            </a:solidFill>
          </p:spPr>
        </p:sp>
        <p:sp>
          <p:nvSpPr>
            <p:cNvPr id="4" name="TextBox 4"/>
            <p:cNvSpPr txBox="1"/>
            <p:nvPr/>
          </p:nvSpPr>
          <p:spPr>
            <a:xfrm>
              <a:off x="0" y="-19050"/>
              <a:ext cx="764174"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880705" y="3805087"/>
            <a:ext cx="7740664" cy="5508917"/>
          </a:xfrm>
          <a:custGeom>
            <a:avLst/>
            <a:gdLst/>
            <a:ahLst/>
            <a:cxnLst/>
            <a:rect l="l" t="t" r="r" b="b"/>
            <a:pathLst>
              <a:path w="7740664" h="5508917">
                <a:moveTo>
                  <a:pt x="0" y="0"/>
                </a:moveTo>
                <a:lnTo>
                  <a:pt x="7740664" y="0"/>
                </a:lnTo>
                <a:lnTo>
                  <a:pt x="7740664" y="5508917"/>
                </a:lnTo>
                <a:lnTo>
                  <a:pt x="0" y="5508917"/>
                </a:lnTo>
                <a:lnTo>
                  <a:pt x="0" y="0"/>
                </a:lnTo>
                <a:close/>
              </a:path>
            </a:pathLst>
          </a:custGeom>
          <a:blipFill>
            <a:blip r:embed="rId2"/>
            <a:stretch>
              <a:fillRect r="-642"/>
            </a:stretch>
          </a:blipFill>
          <a:ln w="28575" cap="sq">
            <a:solidFill>
              <a:srgbClr val="000000"/>
            </a:solidFill>
            <a:prstDash val="solid"/>
            <a:miter/>
          </a:ln>
        </p:spPr>
      </p:sp>
      <p:sp>
        <p:nvSpPr>
          <p:cNvPr id="6" name="TextBox 6"/>
          <p:cNvSpPr txBox="1"/>
          <p:nvPr/>
        </p:nvSpPr>
        <p:spPr>
          <a:xfrm>
            <a:off x="6648922" y="610521"/>
            <a:ext cx="4005739"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 -5</a:t>
            </a:r>
          </a:p>
        </p:txBody>
      </p:sp>
      <p:sp>
        <p:nvSpPr>
          <p:cNvPr id="7" name="TextBox 7"/>
          <p:cNvSpPr txBox="1"/>
          <p:nvPr/>
        </p:nvSpPr>
        <p:spPr>
          <a:xfrm>
            <a:off x="3521333" y="1813239"/>
            <a:ext cx="11245335"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Customer Distribution by Sales Mode</a:t>
            </a:r>
          </a:p>
        </p:txBody>
      </p:sp>
      <p:sp>
        <p:nvSpPr>
          <p:cNvPr id="8" name="TextBox 8"/>
          <p:cNvSpPr txBox="1"/>
          <p:nvPr/>
        </p:nvSpPr>
        <p:spPr>
          <a:xfrm>
            <a:off x="1978219" y="3766987"/>
            <a:ext cx="7754824" cy="524002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The majority of Shield Insurance’s Sales are generated through Agents, accounting for 55.41% of total sales.</a:t>
            </a:r>
          </a:p>
          <a:p>
            <a:pPr algn="l">
              <a:lnSpc>
                <a:spcPts val="3769"/>
              </a:lnSpc>
            </a:pPr>
            <a:endParaRPr lang="en-US" sz="2899">
              <a:solidFill>
                <a:srgbClr val="000000"/>
              </a:solidFill>
              <a:latin typeface="Open Sauce"/>
              <a:ea typeface="Open Sauce"/>
              <a:cs typeface="Open Sauce"/>
              <a:sym typeface="Open Sauce"/>
            </a:endParaRPr>
          </a:p>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Other modes include App(16.03%),Direct(15.86%) and Website(12.70%),showing that offline channels(Agent and Direct) still plays a significant role in sales.</a:t>
            </a:r>
          </a:p>
          <a:p>
            <a:pPr algn="l">
              <a:lnSpc>
                <a:spcPts val="3769"/>
              </a:lnSpc>
            </a:pPr>
            <a:endParaRPr lang="en-US" sz="2899">
              <a:solidFill>
                <a:srgbClr val="000000"/>
              </a:solidFill>
              <a:latin typeface="Open Sauce"/>
              <a:ea typeface="Open Sauce"/>
              <a:cs typeface="Open Sauce"/>
              <a:sym typeface="Open Sauce"/>
            </a:endParaRPr>
          </a:p>
          <a:p>
            <a:pPr algn="l">
              <a:lnSpc>
                <a:spcPts val="3769"/>
              </a:lnSpc>
            </a:pPr>
            <a:endParaRPr lang="en-US" sz="2899">
              <a:solidFill>
                <a:srgbClr val="000000"/>
              </a:solidFill>
              <a:latin typeface="Open Sauce"/>
              <a:ea typeface="Open Sauce"/>
              <a:cs typeface="Open Sauce"/>
              <a:sym typeface="Open Sau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677629"/>
            <a:ext cx="9666773" cy="6509385"/>
          </a:xfrm>
          <a:prstGeom prst="rect">
            <a:avLst/>
          </a:prstGeom>
        </p:spPr>
        <p:txBody>
          <a:bodyPr lIns="0" tIns="0" rIns="0" bIns="0" rtlCol="0" anchor="t">
            <a:spAutoFit/>
          </a:bodyPr>
          <a:lstStyle/>
          <a:p>
            <a:pPr marL="582927" lvl="1" indent="-291463" algn="l">
              <a:lnSpc>
                <a:spcPts val="3509"/>
              </a:lnSpc>
              <a:buFont typeface="Arial"/>
              <a:buChar char="•"/>
            </a:pPr>
            <a:r>
              <a:rPr lang="en-US" sz="2699">
                <a:solidFill>
                  <a:srgbClr val="000000"/>
                </a:solidFill>
                <a:latin typeface="Open Sauce"/>
                <a:ea typeface="Open Sauce"/>
                <a:cs typeface="Open Sauce"/>
                <a:sym typeface="Open Sauce"/>
              </a:rPr>
              <a:t>The  </a:t>
            </a:r>
            <a:r>
              <a:rPr lang="en-US" sz="2699" b="1">
                <a:solidFill>
                  <a:srgbClr val="000000"/>
                </a:solidFill>
                <a:latin typeface="Open Sauce Bold"/>
                <a:ea typeface="Open Sauce Bold"/>
                <a:cs typeface="Open Sauce Bold"/>
                <a:sym typeface="Open Sauce Bold"/>
              </a:rPr>
              <a:t>Agent mode</a:t>
            </a:r>
            <a:r>
              <a:rPr lang="en-US" sz="2699">
                <a:solidFill>
                  <a:srgbClr val="000000"/>
                </a:solidFill>
                <a:latin typeface="Open Sauce"/>
                <a:ea typeface="Open Sauce"/>
                <a:cs typeface="Open Sauce"/>
                <a:sym typeface="Open Sauce"/>
              </a:rPr>
              <a:t> consistently outperforms other modes in terms of total revenue, peaking significantly in March 2023 (₹134M). However, its revenue sharply declines to ₹69M in April 2023.</a:t>
            </a:r>
          </a:p>
          <a:p>
            <a:pPr algn="l">
              <a:lnSpc>
                <a:spcPts val="3249"/>
              </a:lnSpc>
            </a:pPr>
            <a:endParaRPr lang="en-US" sz="2699">
              <a:solidFill>
                <a:srgbClr val="000000"/>
              </a:solidFill>
              <a:latin typeface="Open Sauce"/>
              <a:ea typeface="Open Sauce"/>
              <a:cs typeface="Open Sauce"/>
              <a:sym typeface="Open Sauce"/>
            </a:endParaRPr>
          </a:p>
          <a:p>
            <a:pPr marL="582927" lvl="1" indent="-291463" algn="l">
              <a:lnSpc>
                <a:spcPts val="3509"/>
              </a:lnSpc>
              <a:buFont typeface="Arial"/>
              <a:buChar char="•"/>
            </a:pPr>
            <a:r>
              <a:rPr lang="en-US" sz="2699">
                <a:solidFill>
                  <a:srgbClr val="000000"/>
                </a:solidFill>
                <a:latin typeface="Open Sauce"/>
                <a:ea typeface="Open Sauce"/>
                <a:cs typeface="Open Sauce"/>
                <a:sym typeface="Open Sauce"/>
              </a:rPr>
              <a:t>The </a:t>
            </a:r>
            <a:r>
              <a:rPr lang="en-US" sz="2699" b="1">
                <a:solidFill>
                  <a:srgbClr val="000000"/>
                </a:solidFill>
                <a:latin typeface="Open Sauce Bold"/>
                <a:ea typeface="Open Sauce Bold"/>
                <a:cs typeface="Open Sauce Bold"/>
                <a:sym typeface="Open Sauce Bold"/>
              </a:rPr>
              <a:t>Website mode</a:t>
            </a:r>
            <a:r>
              <a:rPr lang="en-US" sz="2699">
                <a:solidFill>
                  <a:srgbClr val="000000"/>
                </a:solidFill>
                <a:latin typeface="Open Sauce"/>
                <a:ea typeface="Open Sauce"/>
                <a:cs typeface="Open Sauce"/>
                <a:sym typeface="Open Sauce"/>
              </a:rPr>
              <a:t> shows a steady upward trend, surpassing  Direct  mode in February 2023 and maintaining its position as the second-highest revenue contributor by April 2023 (₹42M).</a:t>
            </a:r>
          </a:p>
          <a:p>
            <a:pPr algn="l">
              <a:lnSpc>
                <a:spcPts val="3249"/>
              </a:lnSpc>
            </a:pPr>
            <a:endParaRPr lang="en-US" sz="2699">
              <a:solidFill>
                <a:srgbClr val="000000"/>
              </a:solidFill>
              <a:latin typeface="Open Sauce"/>
              <a:ea typeface="Open Sauce"/>
              <a:cs typeface="Open Sauce"/>
              <a:sym typeface="Open Sauce"/>
            </a:endParaRPr>
          </a:p>
          <a:p>
            <a:pPr marL="582927" lvl="1" indent="-291463" algn="l">
              <a:lnSpc>
                <a:spcPts val="3509"/>
              </a:lnSpc>
              <a:buFont typeface="Arial"/>
              <a:buChar char="•"/>
            </a:pPr>
            <a:r>
              <a:rPr lang="en-US" sz="2699">
                <a:solidFill>
                  <a:srgbClr val="000000"/>
                </a:solidFill>
                <a:latin typeface="Open Sauce"/>
                <a:ea typeface="Open Sauce"/>
                <a:cs typeface="Open Sauce"/>
                <a:sym typeface="Open Sauce"/>
              </a:rPr>
              <a:t>The  </a:t>
            </a:r>
            <a:r>
              <a:rPr lang="en-US" sz="2699" b="1">
                <a:solidFill>
                  <a:srgbClr val="000000"/>
                </a:solidFill>
                <a:latin typeface="Open Sauce Bold"/>
                <a:ea typeface="Open Sauce Bold"/>
                <a:cs typeface="Open Sauce Bold"/>
                <a:sym typeface="Open Sauce Bold"/>
              </a:rPr>
              <a:t>Direct  mode</a:t>
            </a:r>
            <a:r>
              <a:rPr lang="en-US" sz="2699">
                <a:solidFill>
                  <a:srgbClr val="000000"/>
                </a:solidFill>
                <a:latin typeface="Open Sauce"/>
                <a:ea typeface="Open Sauce"/>
                <a:cs typeface="Open Sauce"/>
                <a:sym typeface="Open Sauce"/>
              </a:rPr>
              <a:t> exhibits a significant downward trend, starting at ₹40M in November 2022 and declining to ₹10M by April 2023, indicating a potential shift in customer preference or inefficiency in this channel.</a:t>
            </a:r>
          </a:p>
        </p:txBody>
      </p:sp>
      <p:grpSp>
        <p:nvGrpSpPr>
          <p:cNvPr id="3" name="Group 3"/>
          <p:cNvGrpSpPr/>
          <p:nvPr/>
        </p:nvGrpSpPr>
        <p:grpSpPr>
          <a:xfrm>
            <a:off x="-1573789" y="-506450"/>
            <a:ext cx="2827643" cy="11299900"/>
            <a:chOff x="0" y="0"/>
            <a:chExt cx="744729" cy="2976105"/>
          </a:xfrm>
        </p:grpSpPr>
        <p:sp>
          <p:nvSpPr>
            <p:cNvPr id="4" name="Freeform 4"/>
            <p:cNvSpPr/>
            <p:nvPr/>
          </p:nvSpPr>
          <p:spPr>
            <a:xfrm>
              <a:off x="0" y="0"/>
              <a:ext cx="744729" cy="2976105"/>
            </a:xfrm>
            <a:custGeom>
              <a:avLst/>
              <a:gdLst/>
              <a:ahLst/>
              <a:cxnLst/>
              <a:rect l="l" t="t" r="r" b="b"/>
              <a:pathLst>
                <a:path w="744729" h="2976105">
                  <a:moveTo>
                    <a:pt x="0" y="0"/>
                  </a:moveTo>
                  <a:lnTo>
                    <a:pt x="744729" y="0"/>
                  </a:lnTo>
                  <a:lnTo>
                    <a:pt x="744729" y="2976105"/>
                  </a:lnTo>
                  <a:lnTo>
                    <a:pt x="0" y="2976105"/>
                  </a:lnTo>
                  <a:close/>
                </a:path>
              </a:pathLst>
            </a:custGeom>
            <a:solidFill>
              <a:srgbClr val="00BF63"/>
            </a:solidFill>
          </p:spPr>
        </p:sp>
        <p:sp>
          <p:nvSpPr>
            <p:cNvPr id="5" name="TextBox 5"/>
            <p:cNvSpPr txBox="1"/>
            <p:nvPr/>
          </p:nvSpPr>
          <p:spPr>
            <a:xfrm>
              <a:off x="0" y="-19050"/>
              <a:ext cx="744729" cy="299515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0916966" y="2893936"/>
            <a:ext cx="7051059" cy="7293078"/>
          </a:xfrm>
          <a:custGeom>
            <a:avLst/>
            <a:gdLst/>
            <a:ahLst/>
            <a:cxnLst/>
            <a:rect l="l" t="t" r="r" b="b"/>
            <a:pathLst>
              <a:path w="7051059" h="7293078">
                <a:moveTo>
                  <a:pt x="0" y="0"/>
                </a:moveTo>
                <a:lnTo>
                  <a:pt x="7051059" y="0"/>
                </a:lnTo>
                <a:lnTo>
                  <a:pt x="7051059" y="7293078"/>
                </a:lnTo>
                <a:lnTo>
                  <a:pt x="0" y="7293078"/>
                </a:lnTo>
                <a:lnTo>
                  <a:pt x="0" y="0"/>
                </a:lnTo>
                <a:close/>
              </a:path>
            </a:pathLst>
          </a:custGeom>
          <a:blipFill>
            <a:blip r:embed="rId2"/>
            <a:stretch>
              <a:fillRect l="-961" t="-43" b="-43"/>
            </a:stretch>
          </a:blipFill>
          <a:ln w="28575" cap="sq">
            <a:solidFill>
              <a:srgbClr val="000000"/>
            </a:solidFill>
            <a:prstDash val="solid"/>
            <a:miter/>
          </a:ln>
        </p:spPr>
      </p:sp>
      <p:sp>
        <p:nvSpPr>
          <p:cNvPr id="7" name="TextBox 7"/>
          <p:cNvSpPr txBox="1"/>
          <p:nvPr/>
        </p:nvSpPr>
        <p:spPr>
          <a:xfrm>
            <a:off x="6663222" y="585910"/>
            <a:ext cx="4420126"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INSIGHT-6</a:t>
            </a:r>
          </a:p>
        </p:txBody>
      </p:sp>
      <p:sp>
        <p:nvSpPr>
          <p:cNvPr id="8" name="TextBox 8"/>
          <p:cNvSpPr txBox="1"/>
          <p:nvPr/>
        </p:nvSpPr>
        <p:spPr>
          <a:xfrm>
            <a:off x="4808397" y="1936291"/>
            <a:ext cx="7675007"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Monthly Revenue Trends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8399" y="-654113"/>
            <a:ext cx="2827643" cy="11299900"/>
            <a:chOff x="0" y="0"/>
            <a:chExt cx="744729" cy="2976105"/>
          </a:xfrm>
        </p:grpSpPr>
        <p:sp>
          <p:nvSpPr>
            <p:cNvPr id="3" name="Freeform 3"/>
            <p:cNvSpPr/>
            <p:nvPr/>
          </p:nvSpPr>
          <p:spPr>
            <a:xfrm>
              <a:off x="0" y="0"/>
              <a:ext cx="744729" cy="2976105"/>
            </a:xfrm>
            <a:custGeom>
              <a:avLst/>
              <a:gdLst/>
              <a:ahLst/>
              <a:cxnLst/>
              <a:rect l="l" t="t" r="r" b="b"/>
              <a:pathLst>
                <a:path w="744729" h="2976105">
                  <a:moveTo>
                    <a:pt x="0" y="0"/>
                  </a:moveTo>
                  <a:lnTo>
                    <a:pt x="744729" y="0"/>
                  </a:lnTo>
                  <a:lnTo>
                    <a:pt x="744729" y="2976105"/>
                  </a:lnTo>
                  <a:lnTo>
                    <a:pt x="0" y="2976105"/>
                  </a:lnTo>
                  <a:close/>
                </a:path>
              </a:pathLst>
            </a:custGeom>
            <a:solidFill>
              <a:srgbClr val="00BF63"/>
            </a:solidFill>
          </p:spPr>
        </p:sp>
        <p:sp>
          <p:nvSpPr>
            <p:cNvPr id="4" name="TextBox 4"/>
            <p:cNvSpPr txBox="1"/>
            <p:nvPr/>
          </p:nvSpPr>
          <p:spPr>
            <a:xfrm>
              <a:off x="0" y="-19050"/>
              <a:ext cx="744729"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786504" y="4175464"/>
            <a:ext cx="7956548" cy="5529484"/>
          </a:xfrm>
          <a:custGeom>
            <a:avLst/>
            <a:gdLst/>
            <a:ahLst/>
            <a:cxnLst/>
            <a:rect l="l" t="t" r="r" b="b"/>
            <a:pathLst>
              <a:path w="7956548" h="5529484">
                <a:moveTo>
                  <a:pt x="0" y="0"/>
                </a:moveTo>
                <a:lnTo>
                  <a:pt x="7956548" y="0"/>
                </a:lnTo>
                <a:lnTo>
                  <a:pt x="7956548" y="5529484"/>
                </a:lnTo>
                <a:lnTo>
                  <a:pt x="0" y="5529484"/>
                </a:lnTo>
                <a:lnTo>
                  <a:pt x="0" y="0"/>
                </a:lnTo>
                <a:close/>
              </a:path>
            </a:pathLst>
          </a:custGeom>
          <a:blipFill>
            <a:blip r:embed="rId2"/>
            <a:stretch>
              <a:fillRect/>
            </a:stretch>
          </a:blipFill>
          <a:ln w="28575" cap="sq">
            <a:solidFill>
              <a:srgbClr val="000000"/>
            </a:solidFill>
            <a:prstDash val="solid"/>
            <a:miter/>
          </a:ln>
        </p:spPr>
      </p:sp>
      <p:sp>
        <p:nvSpPr>
          <p:cNvPr id="6" name="TextBox 6"/>
          <p:cNvSpPr txBox="1"/>
          <p:nvPr/>
        </p:nvSpPr>
        <p:spPr>
          <a:xfrm>
            <a:off x="6689332" y="738163"/>
            <a:ext cx="3777258"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INSIGHT-7</a:t>
            </a:r>
          </a:p>
        </p:txBody>
      </p:sp>
      <p:sp>
        <p:nvSpPr>
          <p:cNvPr id="7" name="TextBox 7"/>
          <p:cNvSpPr txBox="1"/>
          <p:nvPr/>
        </p:nvSpPr>
        <p:spPr>
          <a:xfrm>
            <a:off x="3072713" y="1985512"/>
            <a:ext cx="12142574"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Expected Settlements by Age Group</a:t>
            </a:r>
          </a:p>
        </p:txBody>
      </p:sp>
      <p:sp>
        <p:nvSpPr>
          <p:cNvPr id="8" name="TextBox 8"/>
          <p:cNvSpPr txBox="1"/>
          <p:nvPr/>
        </p:nvSpPr>
        <p:spPr>
          <a:xfrm>
            <a:off x="1229243" y="4342551"/>
            <a:ext cx="8343989" cy="6183074"/>
          </a:xfrm>
          <a:prstGeom prst="rect">
            <a:avLst/>
          </a:prstGeom>
        </p:spPr>
        <p:txBody>
          <a:bodyPr lIns="0" tIns="0" rIns="0" bIns="0" rtlCol="0" anchor="t">
            <a:spAutoFit/>
          </a:bodyPr>
          <a:lstStyle/>
          <a:p>
            <a:pPr marL="626111" lvl="1" indent="-313055" algn="l">
              <a:lnSpc>
                <a:spcPts val="3770"/>
              </a:lnSpc>
              <a:buFont typeface="Arial"/>
              <a:buChar char="•"/>
            </a:pPr>
            <a:r>
              <a:rPr lang="en-US" sz="2900">
                <a:solidFill>
                  <a:srgbClr val="000000"/>
                </a:solidFill>
                <a:latin typeface="Open Sauce"/>
                <a:ea typeface="Open Sauce"/>
                <a:cs typeface="Open Sauce"/>
                <a:sym typeface="Open Sauce"/>
              </a:rPr>
              <a:t>The age group 31-40 holds the largest share of expected settlements at 34.79% ,which might imply higher risk or claim activity within this group.</a:t>
            </a:r>
          </a:p>
          <a:p>
            <a:pPr algn="l">
              <a:lnSpc>
                <a:spcPts val="3753"/>
              </a:lnSpc>
            </a:pPr>
            <a:endParaRPr lang="en-US" sz="2900">
              <a:solidFill>
                <a:srgbClr val="000000"/>
              </a:solidFill>
              <a:latin typeface="Open Sauce"/>
              <a:ea typeface="Open Sauce"/>
              <a:cs typeface="Open Sauce"/>
              <a:sym typeface="Open Sauce"/>
            </a:endParaRPr>
          </a:p>
          <a:p>
            <a:pPr marL="626111" lvl="1" indent="-313055" algn="l">
              <a:lnSpc>
                <a:spcPts val="3770"/>
              </a:lnSpc>
              <a:buFont typeface="Arial"/>
              <a:buChar char="•"/>
            </a:pPr>
            <a:r>
              <a:rPr lang="en-US" sz="2900">
                <a:solidFill>
                  <a:srgbClr val="000000"/>
                </a:solidFill>
                <a:latin typeface="Open Sauce"/>
                <a:ea typeface="Open Sauce"/>
                <a:cs typeface="Open Sauce"/>
                <a:sym typeface="Open Sauce"/>
              </a:rPr>
              <a:t>25-30 and 41-50  age groups  also show notable settlement expectations, at 20.05%  and 20.1% respectively ,which could inform risk assessment and policy management strategies.</a:t>
            </a:r>
          </a:p>
          <a:p>
            <a:pPr algn="l">
              <a:lnSpc>
                <a:spcPts val="3753"/>
              </a:lnSpc>
            </a:pPr>
            <a:endParaRPr lang="en-US" sz="2900">
              <a:solidFill>
                <a:srgbClr val="000000"/>
              </a:solidFill>
              <a:latin typeface="Open Sauce"/>
              <a:ea typeface="Open Sauce"/>
              <a:cs typeface="Open Sauce"/>
              <a:sym typeface="Open Sauce"/>
            </a:endParaRPr>
          </a:p>
          <a:p>
            <a:pPr algn="l">
              <a:lnSpc>
                <a:spcPts val="3753"/>
              </a:lnSpc>
            </a:pPr>
            <a:endParaRPr lang="en-US" sz="2900">
              <a:solidFill>
                <a:srgbClr val="000000"/>
              </a:solidFill>
              <a:latin typeface="Open Sauce"/>
              <a:ea typeface="Open Sauce"/>
              <a:cs typeface="Open Sauce"/>
              <a:sym typeface="Open Sauce"/>
            </a:endParaRPr>
          </a:p>
          <a:p>
            <a:pPr algn="l">
              <a:lnSpc>
                <a:spcPts val="3753"/>
              </a:lnSpc>
              <a:spcBef>
                <a:spcPct val="0"/>
              </a:spcBef>
            </a:pPr>
            <a:endParaRPr lang="en-US" sz="2900">
              <a:solidFill>
                <a:srgbClr val="000000"/>
              </a:solidFill>
              <a:latin typeface="Open Sauce"/>
              <a:ea typeface="Open Sauce"/>
              <a:cs typeface="Open Sauce"/>
              <a:sym typeface="Open Sau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4778938"/>
            <a:chOff x="0" y="0"/>
            <a:chExt cx="368852" cy="1258650"/>
          </a:xfrm>
        </p:grpSpPr>
        <p:sp>
          <p:nvSpPr>
            <p:cNvPr id="3" name="Freeform 3"/>
            <p:cNvSpPr/>
            <p:nvPr/>
          </p:nvSpPr>
          <p:spPr>
            <a:xfrm>
              <a:off x="0" y="0"/>
              <a:ext cx="368852" cy="1258650"/>
            </a:xfrm>
            <a:custGeom>
              <a:avLst/>
              <a:gdLst/>
              <a:ahLst/>
              <a:cxnLst/>
              <a:rect l="l" t="t" r="r" b="b"/>
              <a:pathLst>
                <a:path w="368852" h="1258650">
                  <a:moveTo>
                    <a:pt x="0" y="0"/>
                  </a:moveTo>
                  <a:lnTo>
                    <a:pt x="368852" y="0"/>
                  </a:lnTo>
                  <a:lnTo>
                    <a:pt x="368852" y="1258650"/>
                  </a:lnTo>
                  <a:lnTo>
                    <a:pt x="0" y="1258650"/>
                  </a:lnTo>
                  <a:close/>
                </a:path>
              </a:pathLst>
            </a:custGeom>
            <a:solidFill>
              <a:srgbClr val="000000"/>
            </a:solidFill>
            <a:ln cap="sq">
              <a:noFill/>
              <a:prstDash val="solid"/>
              <a:miter/>
            </a:ln>
          </p:spPr>
        </p:sp>
        <p:sp>
          <p:nvSpPr>
            <p:cNvPr id="4" name="TextBox 4"/>
            <p:cNvSpPr txBox="1"/>
            <p:nvPr/>
          </p:nvSpPr>
          <p:spPr>
            <a:xfrm>
              <a:off x="0" y="-19050"/>
              <a:ext cx="368852" cy="127770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BF63"/>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438890" y="2354138"/>
            <a:ext cx="6849110" cy="7385291"/>
          </a:xfrm>
          <a:custGeom>
            <a:avLst/>
            <a:gdLst/>
            <a:ahLst/>
            <a:cxnLst/>
            <a:rect l="l" t="t" r="r" b="b"/>
            <a:pathLst>
              <a:path w="6849110" h="7385291">
                <a:moveTo>
                  <a:pt x="0" y="0"/>
                </a:moveTo>
                <a:lnTo>
                  <a:pt x="6849110" y="0"/>
                </a:lnTo>
                <a:lnTo>
                  <a:pt x="6849110" y="7385291"/>
                </a:lnTo>
                <a:lnTo>
                  <a:pt x="0" y="7385291"/>
                </a:lnTo>
                <a:lnTo>
                  <a:pt x="0" y="0"/>
                </a:lnTo>
                <a:close/>
              </a:path>
            </a:pathLst>
          </a:custGeom>
          <a:blipFill>
            <a:blip r:embed="rId4"/>
            <a:stretch>
              <a:fillRect l="-5661" r="-2167"/>
            </a:stretch>
          </a:blipFill>
        </p:spPr>
      </p:sp>
      <p:sp>
        <p:nvSpPr>
          <p:cNvPr id="10" name="TextBox 10"/>
          <p:cNvSpPr txBox="1"/>
          <p:nvPr/>
        </p:nvSpPr>
        <p:spPr>
          <a:xfrm>
            <a:off x="5213112" y="1316966"/>
            <a:ext cx="5661991" cy="1439372"/>
          </a:xfrm>
          <a:prstGeom prst="rect">
            <a:avLst/>
          </a:prstGeom>
        </p:spPr>
        <p:txBody>
          <a:bodyPr lIns="0" tIns="0" rIns="0" bIns="0" rtlCol="0" anchor="t">
            <a:spAutoFit/>
          </a:bodyPr>
          <a:lstStyle/>
          <a:p>
            <a:pPr algn="ctr">
              <a:lnSpc>
                <a:spcPts val="10858"/>
              </a:lnSpc>
            </a:pPr>
            <a:r>
              <a:rPr lang="en-US" sz="7868" spc="771">
                <a:solidFill>
                  <a:srgbClr val="231F20"/>
                </a:solidFill>
                <a:latin typeface="Codec Pro ExtraBold"/>
                <a:ea typeface="Codec Pro ExtraBold"/>
                <a:cs typeface="Codec Pro ExtraBold"/>
                <a:sym typeface="Codec Pro ExtraBold"/>
              </a:rPr>
              <a:t>AGENDA</a:t>
            </a:r>
          </a:p>
        </p:txBody>
      </p:sp>
      <p:sp>
        <p:nvSpPr>
          <p:cNvPr id="11" name="TextBox 11"/>
          <p:cNvSpPr txBox="1"/>
          <p:nvPr/>
        </p:nvSpPr>
        <p:spPr>
          <a:xfrm>
            <a:off x="4024659" y="3311631"/>
            <a:ext cx="937219" cy="514350"/>
          </a:xfrm>
          <a:prstGeom prst="rect">
            <a:avLst/>
          </a:prstGeom>
        </p:spPr>
        <p:txBody>
          <a:bodyPr lIns="0" tIns="0" rIns="0" bIns="0" rtlCol="0" anchor="t">
            <a:spAutoFit/>
          </a:bodyPr>
          <a:lstStyle/>
          <a:p>
            <a:pPr algn="ctr">
              <a:lnSpc>
                <a:spcPts val="3624"/>
              </a:lnSpc>
            </a:pPr>
            <a:r>
              <a:rPr lang="en-US" sz="3020" i="1" spc="247">
                <a:solidFill>
                  <a:srgbClr val="FFFFFF"/>
                </a:solidFill>
                <a:latin typeface="Codec Pro ExtraBold"/>
                <a:ea typeface="Codec Pro ExtraBold"/>
                <a:cs typeface="Codec Pro ExtraBold"/>
                <a:sym typeface="Codec Pro ExtraBold"/>
              </a:rPr>
              <a:t>01</a:t>
            </a:r>
          </a:p>
        </p:txBody>
      </p:sp>
      <p:sp>
        <p:nvSpPr>
          <p:cNvPr id="12" name="TextBox 12"/>
          <p:cNvSpPr txBox="1"/>
          <p:nvPr/>
        </p:nvSpPr>
        <p:spPr>
          <a:xfrm>
            <a:off x="4024659" y="4205316"/>
            <a:ext cx="937219" cy="514350"/>
          </a:xfrm>
          <a:prstGeom prst="rect">
            <a:avLst/>
          </a:prstGeom>
        </p:spPr>
        <p:txBody>
          <a:bodyPr lIns="0" tIns="0" rIns="0" bIns="0" rtlCol="0" anchor="t">
            <a:spAutoFit/>
          </a:bodyPr>
          <a:lstStyle/>
          <a:p>
            <a:pPr algn="ctr">
              <a:lnSpc>
                <a:spcPts val="3624"/>
              </a:lnSpc>
            </a:pPr>
            <a:r>
              <a:rPr lang="en-US" sz="3020" i="1" spc="247">
                <a:solidFill>
                  <a:srgbClr val="FFFFFF"/>
                </a:solidFill>
                <a:latin typeface="Codec Pro ExtraBold"/>
                <a:ea typeface="Codec Pro ExtraBold"/>
                <a:cs typeface="Codec Pro ExtraBold"/>
                <a:sym typeface="Codec Pro ExtraBold"/>
              </a:rPr>
              <a:t>02</a:t>
            </a:r>
          </a:p>
        </p:txBody>
      </p:sp>
      <p:sp>
        <p:nvSpPr>
          <p:cNvPr id="13" name="TextBox 13"/>
          <p:cNvSpPr txBox="1"/>
          <p:nvPr/>
        </p:nvSpPr>
        <p:spPr>
          <a:xfrm>
            <a:off x="4044260" y="5005416"/>
            <a:ext cx="937219" cy="514350"/>
          </a:xfrm>
          <a:prstGeom prst="rect">
            <a:avLst/>
          </a:prstGeom>
        </p:spPr>
        <p:txBody>
          <a:bodyPr lIns="0" tIns="0" rIns="0" bIns="0" rtlCol="0" anchor="t">
            <a:spAutoFit/>
          </a:bodyPr>
          <a:lstStyle/>
          <a:p>
            <a:pPr algn="ctr">
              <a:lnSpc>
                <a:spcPts val="3624"/>
              </a:lnSpc>
            </a:pPr>
            <a:r>
              <a:rPr lang="en-US" sz="3020" i="1" spc="247">
                <a:solidFill>
                  <a:srgbClr val="FFFFFF"/>
                </a:solidFill>
                <a:latin typeface="Codec Pro ExtraBold"/>
                <a:ea typeface="Codec Pro ExtraBold"/>
                <a:cs typeface="Codec Pro ExtraBold"/>
                <a:sym typeface="Codec Pro ExtraBold"/>
              </a:rPr>
              <a:t>03</a:t>
            </a:r>
          </a:p>
        </p:txBody>
      </p:sp>
      <p:sp>
        <p:nvSpPr>
          <p:cNvPr id="14" name="TextBox 14"/>
          <p:cNvSpPr txBox="1"/>
          <p:nvPr/>
        </p:nvSpPr>
        <p:spPr>
          <a:xfrm>
            <a:off x="4024659" y="5822613"/>
            <a:ext cx="937219" cy="514350"/>
          </a:xfrm>
          <a:prstGeom prst="rect">
            <a:avLst/>
          </a:prstGeom>
        </p:spPr>
        <p:txBody>
          <a:bodyPr lIns="0" tIns="0" rIns="0" bIns="0" rtlCol="0" anchor="t">
            <a:spAutoFit/>
          </a:bodyPr>
          <a:lstStyle/>
          <a:p>
            <a:pPr algn="ctr">
              <a:lnSpc>
                <a:spcPts val="3624"/>
              </a:lnSpc>
            </a:pPr>
            <a:r>
              <a:rPr lang="en-US" sz="3020" i="1" spc="247">
                <a:solidFill>
                  <a:srgbClr val="FFFFFF"/>
                </a:solidFill>
                <a:latin typeface="Codec Pro ExtraBold"/>
                <a:ea typeface="Codec Pro ExtraBold"/>
                <a:cs typeface="Codec Pro ExtraBold"/>
                <a:sym typeface="Codec Pro ExtraBold"/>
              </a:rPr>
              <a:t>04</a:t>
            </a:r>
          </a:p>
        </p:txBody>
      </p:sp>
      <p:sp>
        <p:nvSpPr>
          <p:cNvPr id="15" name="TextBox 15"/>
          <p:cNvSpPr txBox="1"/>
          <p:nvPr/>
        </p:nvSpPr>
        <p:spPr>
          <a:xfrm>
            <a:off x="4024659" y="6623457"/>
            <a:ext cx="937219" cy="514350"/>
          </a:xfrm>
          <a:prstGeom prst="rect">
            <a:avLst/>
          </a:prstGeom>
        </p:spPr>
        <p:txBody>
          <a:bodyPr lIns="0" tIns="0" rIns="0" bIns="0" rtlCol="0" anchor="t">
            <a:spAutoFit/>
          </a:bodyPr>
          <a:lstStyle/>
          <a:p>
            <a:pPr algn="ctr">
              <a:lnSpc>
                <a:spcPts val="3624"/>
              </a:lnSpc>
            </a:pPr>
            <a:r>
              <a:rPr lang="en-US" sz="3020" i="1" spc="247">
                <a:solidFill>
                  <a:srgbClr val="FFFFFF"/>
                </a:solidFill>
                <a:latin typeface="Codec Pro ExtraBold"/>
                <a:ea typeface="Codec Pro ExtraBold"/>
                <a:cs typeface="Codec Pro ExtraBold"/>
                <a:sym typeface="Codec Pro ExtraBold"/>
              </a:rPr>
              <a:t>05</a:t>
            </a:r>
          </a:p>
        </p:txBody>
      </p:sp>
      <p:sp>
        <p:nvSpPr>
          <p:cNvPr id="16" name="TextBox 16"/>
          <p:cNvSpPr txBox="1"/>
          <p:nvPr/>
        </p:nvSpPr>
        <p:spPr>
          <a:xfrm>
            <a:off x="5400737" y="3323612"/>
            <a:ext cx="5790503" cy="502369"/>
          </a:xfrm>
          <a:prstGeom prst="rect">
            <a:avLst/>
          </a:prstGeom>
        </p:spPr>
        <p:txBody>
          <a:bodyPr lIns="0" tIns="0" rIns="0" bIns="0" rtlCol="0" anchor="t">
            <a:spAutoFit/>
          </a:bodyPr>
          <a:lstStyle/>
          <a:p>
            <a:pPr algn="l">
              <a:lnSpc>
                <a:spcPts val="4173"/>
              </a:lnSpc>
            </a:pPr>
            <a:r>
              <a:rPr lang="en-US" sz="3024" spc="296">
                <a:solidFill>
                  <a:srgbClr val="231F20"/>
                </a:solidFill>
                <a:latin typeface="Open Sauce"/>
                <a:ea typeface="Open Sauce"/>
                <a:cs typeface="Open Sauce"/>
                <a:sym typeface="Open Sauce"/>
              </a:rPr>
              <a:t>Problem Statement</a:t>
            </a:r>
          </a:p>
        </p:txBody>
      </p:sp>
      <p:sp>
        <p:nvSpPr>
          <p:cNvPr id="17" name="TextBox 17"/>
          <p:cNvSpPr txBox="1"/>
          <p:nvPr/>
        </p:nvSpPr>
        <p:spPr>
          <a:xfrm>
            <a:off x="5400737" y="4117830"/>
            <a:ext cx="6076629" cy="502369"/>
          </a:xfrm>
          <a:prstGeom prst="rect">
            <a:avLst/>
          </a:prstGeom>
        </p:spPr>
        <p:txBody>
          <a:bodyPr lIns="0" tIns="0" rIns="0" bIns="0" rtlCol="0" anchor="t">
            <a:spAutoFit/>
          </a:bodyPr>
          <a:lstStyle/>
          <a:p>
            <a:pPr algn="l">
              <a:lnSpc>
                <a:spcPts val="4173"/>
              </a:lnSpc>
            </a:pPr>
            <a:r>
              <a:rPr lang="en-US" sz="3024" spc="296">
                <a:solidFill>
                  <a:srgbClr val="231F20"/>
                </a:solidFill>
                <a:latin typeface="Open Sauce"/>
                <a:ea typeface="Open Sauce"/>
                <a:cs typeface="Open Sauce"/>
                <a:sym typeface="Open Sauce"/>
              </a:rPr>
              <a:t>Objective</a:t>
            </a:r>
          </a:p>
        </p:txBody>
      </p:sp>
      <p:sp>
        <p:nvSpPr>
          <p:cNvPr id="18" name="TextBox 18"/>
          <p:cNvSpPr txBox="1"/>
          <p:nvPr/>
        </p:nvSpPr>
        <p:spPr>
          <a:xfrm>
            <a:off x="5400737" y="5037920"/>
            <a:ext cx="5790503" cy="502369"/>
          </a:xfrm>
          <a:prstGeom prst="rect">
            <a:avLst/>
          </a:prstGeom>
        </p:spPr>
        <p:txBody>
          <a:bodyPr lIns="0" tIns="0" rIns="0" bIns="0" rtlCol="0" anchor="t">
            <a:spAutoFit/>
          </a:bodyPr>
          <a:lstStyle/>
          <a:p>
            <a:pPr marL="0" lvl="0" indent="0" algn="l">
              <a:lnSpc>
                <a:spcPts val="4173"/>
              </a:lnSpc>
              <a:spcBef>
                <a:spcPct val="0"/>
              </a:spcBef>
            </a:pPr>
            <a:r>
              <a:rPr lang="en-US" sz="3024" spc="296">
                <a:solidFill>
                  <a:srgbClr val="231F20"/>
                </a:solidFill>
                <a:latin typeface="Open Sauce"/>
                <a:ea typeface="Open Sauce"/>
                <a:cs typeface="Open Sauce"/>
                <a:sym typeface="Open Sauce"/>
              </a:rPr>
              <a:t>About Data</a:t>
            </a:r>
          </a:p>
        </p:txBody>
      </p:sp>
      <p:sp>
        <p:nvSpPr>
          <p:cNvPr id="19" name="TextBox 19"/>
          <p:cNvSpPr txBox="1"/>
          <p:nvPr/>
        </p:nvSpPr>
        <p:spPr>
          <a:xfrm>
            <a:off x="5400737" y="5832138"/>
            <a:ext cx="6076629" cy="502369"/>
          </a:xfrm>
          <a:prstGeom prst="rect">
            <a:avLst/>
          </a:prstGeom>
        </p:spPr>
        <p:txBody>
          <a:bodyPr lIns="0" tIns="0" rIns="0" bIns="0" rtlCol="0" anchor="t">
            <a:spAutoFit/>
          </a:bodyPr>
          <a:lstStyle/>
          <a:p>
            <a:pPr marL="0" lvl="0" indent="0" algn="l">
              <a:lnSpc>
                <a:spcPts val="4173"/>
              </a:lnSpc>
              <a:spcBef>
                <a:spcPct val="0"/>
              </a:spcBef>
            </a:pPr>
            <a:r>
              <a:rPr lang="en-US" sz="3024" spc="296">
                <a:solidFill>
                  <a:srgbClr val="231F20"/>
                </a:solidFill>
                <a:latin typeface="Open Sauce"/>
                <a:ea typeface="Open Sauce"/>
                <a:cs typeface="Open Sauce"/>
                <a:sym typeface="Open Sauce"/>
              </a:rPr>
              <a:t>Dashboard</a:t>
            </a:r>
          </a:p>
        </p:txBody>
      </p:sp>
      <p:sp>
        <p:nvSpPr>
          <p:cNvPr id="20" name="TextBox 20"/>
          <p:cNvSpPr txBox="1"/>
          <p:nvPr/>
        </p:nvSpPr>
        <p:spPr>
          <a:xfrm>
            <a:off x="5400737" y="6632982"/>
            <a:ext cx="6076629" cy="1026244"/>
          </a:xfrm>
          <a:prstGeom prst="rect">
            <a:avLst/>
          </a:prstGeom>
        </p:spPr>
        <p:txBody>
          <a:bodyPr lIns="0" tIns="0" rIns="0" bIns="0" rtlCol="0" anchor="t">
            <a:spAutoFit/>
          </a:bodyPr>
          <a:lstStyle/>
          <a:p>
            <a:pPr marL="0" lvl="0" indent="0" algn="l">
              <a:lnSpc>
                <a:spcPts val="4173"/>
              </a:lnSpc>
              <a:spcBef>
                <a:spcPct val="0"/>
              </a:spcBef>
            </a:pPr>
            <a:r>
              <a:rPr lang="en-US" sz="3024" spc="296">
                <a:solidFill>
                  <a:srgbClr val="231F20"/>
                </a:solidFill>
                <a:latin typeface="Open Sauce"/>
                <a:ea typeface="Open Sauce"/>
                <a:cs typeface="Open Sauce"/>
                <a:sym typeface="Open Sauce"/>
              </a:rPr>
              <a:t>Insights &amp; Recommmnedations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8399" y="-654113"/>
            <a:ext cx="2827643" cy="11299900"/>
            <a:chOff x="0" y="0"/>
            <a:chExt cx="744729" cy="2976105"/>
          </a:xfrm>
        </p:grpSpPr>
        <p:sp>
          <p:nvSpPr>
            <p:cNvPr id="3" name="Freeform 3"/>
            <p:cNvSpPr/>
            <p:nvPr/>
          </p:nvSpPr>
          <p:spPr>
            <a:xfrm>
              <a:off x="0" y="0"/>
              <a:ext cx="744729" cy="2976105"/>
            </a:xfrm>
            <a:custGeom>
              <a:avLst/>
              <a:gdLst/>
              <a:ahLst/>
              <a:cxnLst/>
              <a:rect l="l" t="t" r="r" b="b"/>
              <a:pathLst>
                <a:path w="744729" h="2976105">
                  <a:moveTo>
                    <a:pt x="0" y="0"/>
                  </a:moveTo>
                  <a:lnTo>
                    <a:pt x="744729" y="0"/>
                  </a:lnTo>
                  <a:lnTo>
                    <a:pt x="744729" y="2976105"/>
                  </a:lnTo>
                  <a:lnTo>
                    <a:pt x="0" y="2976105"/>
                  </a:lnTo>
                  <a:close/>
                </a:path>
              </a:pathLst>
            </a:custGeom>
            <a:solidFill>
              <a:srgbClr val="00BF63"/>
            </a:solidFill>
          </p:spPr>
        </p:sp>
        <p:sp>
          <p:nvSpPr>
            <p:cNvPr id="4" name="TextBox 4"/>
            <p:cNvSpPr txBox="1"/>
            <p:nvPr/>
          </p:nvSpPr>
          <p:spPr>
            <a:xfrm>
              <a:off x="0" y="-19050"/>
              <a:ext cx="744729"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115154" y="4436664"/>
            <a:ext cx="7797843" cy="5240941"/>
          </a:xfrm>
          <a:custGeom>
            <a:avLst/>
            <a:gdLst/>
            <a:ahLst/>
            <a:cxnLst/>
            <a:rect l="l" t="t" r="r" b="b"/>
            <a:pathLst>
              <a:path w="7797843" h="5240941">
                <a:moveTo>
                  <a:pt x="0" y="0"/>
                </a:moveTo>
                <a:lnTo>
                  <a:pt x="7797843" y="0"/>
                </a:lnTo>
                <a:lnTo>
                  <a:pt x="7797843" y="5240941"/>
                </a:lnTo>
                <a:lnTo>
                  <a:pt x="0" y="5240941"/>
                </a:lnTo>
                <a:lnTo>
                  <a:pt x="0" y="0"/>
                </a:lnTo>
                <a:close/>
              </a:path>
            </a:pathLst>
          </a:custGeom>
          <a:blipFill>
            <a:blip r:embed="rId2"/>
            <a:stretch>
              <a:fillRect/>
            </a:stretch>
          </a:blipFill>
          <a:ln w="28575" cap="sq">
            <a:solidFill>
              <a:srgbClr val="000000"/>
            </a:solidFill>
            <a:prstDash val="solid"/>
            <a:miter/>
          </a:ln>
        </p:spPr>
      </p:sp>
      <p:sp>
        <p:nvSpPr>
          <p:cNvPr id="6" name="TextBox 6"/>
          <p:cNvSpPr txBox="1"/>
          <p:nvPr/>
        </p:nvSpPr>
        <p:spPr>
          <a:xfrm>
            <a:off x="6449383" y="664331"/>
            <a:ext cx="3814167"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INSIGHT-8</a:t>
            </a:r>
          </a:p>
        </p:txBody>
      </p:sp>
      <p:sp>
        <p:nvSpPr>
          <p:cNvPr id="7" name="TextBox 7"/>
          <p:cNvSpPr txBox="1"/>
          <p:nvPr/>
        </p:nvSpPr>
        <p:spPr>
          <a:xfrm>
            <a:off x="4408890" y="2034733"/>
            <a:ext cx="7895154"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Age Group vs Sales Mode</a:t>
            </a:r>
          </a:p>
        </p:txBody>
      </p:sp>
      <p:sp>
        <p:nvSpPr>
          <p:cNvPr id="8" name="TextBox 8"/>
          <p:cNvSpPr txBox="1"/>
          <p:nvPr/>
        </p:nvSpPr>
        <p:spPr>
          <a:xfrm>
            <a:off x="1028700" y="3816208"/>
            <a:ext cx="8500233" cy="619252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The </a:t>
            </a:r>
            <a:r>
              <a:rPr lang="en-US" sz="2899" b="1">
                <a:solidFill>
                  <a:srgbClr val="000000"/>
                </a:solidFill>
                <a:latin typeface="Open Sauce Bold"/>
                <a:ea typeface="Open Sauce Bold"/>
                <a:cs typeface="Open Sauce Bold"/>
                <a:sym typeface="Open Sauce Bold"/>
              </a:rPr>
              <a:t>31–40</a:t>
            </a:r>
            <a:r>
              <a:rPr lang="en-US" sz="2899">
                <a:solidFill>
                  <a:srgbClr val="000000"/>
                </a:solidFill>
                <a:latin typeface="Open Sauce"/>
                <a:ea typeface="Open Sauce"/>
                <a:cs typeface="Open Sauce"/>
                <a:sym typeface="Open Sauce"/>
              </a:rPr>
              <a:t> age group generates the highest sales (6.2K from Agent mode alone), outperforming all other age groups. This age group likely has stable income, more purchasing needs (family-focused), and may prefer Agent mode for reliability and trust.</a:t>
            </a:r>
          </a:p>
          <a:p>
            <a:pPr algn="l">
              <a:lnSpc>
                <a:spcPts val="3769"/>
              </a:lnSpc>
            </a:pPr>
            <a:endParaRPr lang="en-US" sz="2899">
              <a:solidFill>
                <a:srgbClr val="000000"/>
              </a:solidFill>
              <a:latin typeface="Open Sauce"/>
              <a:ea typeface="Open Sauce"/>
              <a:cs typeface="Open Sauce"/>
              <a:sym typeface="Open Sauce"/>
            </a:endParaRPr>
          </a:p>
          <a:p>
            <a:pPr marL="626106" lvl="1" indent="-313053" algn="just">
              <a:lnSpc>
                <a:spcPts val="3769"/>
              </a:lnSpc>
              <a:buFont typeface="Arial"/>
              <a:buChar char="•"/>
            </a:pPr>
            <a:r>
              <a:rPr lang="en-US" sz="2899">
                <a:solidFill>
                  <a:srgbClr val="000000"/>
                </a:solidFill>
                <a:latin typeface="Open Sauce"/>
                <a:ea typeface="Open Sauce"/>
                <a:cs typeface="Open Sauce"/>
                <a:sym typeface="Open Sauce"/>
              </a:rPr>
              <a:t>Sales decrease significantly in the </a:t>
            </a:r>
            <a:r>
              <a:rPr lang="en-US" sz="2899" b="1">
                <a:solidFill>
                  <a:srgbClr val="000000"/>
                </a:solidFill>
                <a:latin typeface="Open Sauce Bold"/>
                <a:ea typeface="Open Sauce Bold"/>
                <a:cs typeface="Open Sauce Bold"/>
                <a:sym typeface="Open Sauce Bold"/>
              </a:rPr>
              <a:t>51–65</a:t>
            </a:r>
            <a:r>
              <a:rPr lang="en-US" sz="2899">
                <a:solidFill>
                  <a:srgbClr val="000000"/>
                </a:solidFill>
                <a:latin typeface="Open Sauce"/>
                <a:ea typeface="Open Sauce"/>
                <a:cs typeface="Open Sauce"/>
                <a:sym typeface="Open Sauce"/>
              </a:rPr>
              <a:t> and </a:t>
            </a:r>
            <a:r>
              <a:rPr lang="en-US" sz="2899" b="1">
                <a:solidFill>
                  <a:srgbClr val="000000"/>
                </a:solidFill>
                <a:latin typeface="Open Sauce Bold"/>
                <a:ea typeface="Open Sauce Bold"/>
                <a:cs typeface="Open Sauce Bold"/>
                <a:sym typeface="Open Sauce Bold"/>
              </a:rPr>
              <a:t>65+</a:t>
            </a:r>
            <a:r>
              <a:rPr lang="en-US" sz="2899">
                <a:solidFill>
                  <a:srgbClr val="000000"/>
                </a:solidFill>
                <a:latin typeface="Open Sauce"/>
                <a:ea typeface="Open Sauce"/>
                <a:cs typeface="Open Sauce"/>
                <a:sym typeface="Open Sauce"/>
              </a:rPr>
              <a:t> age groups, with total sales falling below 2K.It may be because older individuals may have fewer consumption needs and are less likely to explore digital modes of purchase.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8399" y="-654113"/>
            <a:ext cx="2827643" cy="11299900"/>
            <a:chOff x="0" y="0"/>
            <a:chExt cx="744729" cy="2976105"/>
          </a:xfrm>
        </p:grpSpPr>
        <p:sp>
          <p:nvSpPr>
            <p:cNvPr id="3" name="Freeform 3"/>
            <p:cNvSpPr/>
            <p:nvPr/>
          </p:nvSpPr>
          <p:spPr>
            <a:xfrm>
              <a:off x="0" y="0"/>
              <a:ext cx="744729" cy="2976105"/>
            </a:xfrm>
            <a:custGeom>
              <a:avLst/>
              <a:gdLst/>
              <a:ahLst/>
              <a:cxnLst/>
              <a:rect l="l" t="t" r="r" b="b"/>
              <a:pathLst>
                <a:path w="744729" h="2976105">
                  <a:moveTo>
                    <a:pt x="0" y="0"/>
                  </a:moveTo>
                  <a:lnTo>
                    <a:pt x="744729" y="0"/>
                  </a:lnTo>
                  <a:lnTo>
                    <a:pt x="744729" y="2976105"/>
                  </a:lnTo>
                  <a:lnTo>
                    <a:pt x="0" y="2976105"/>
                  </a:lnTo>
                  <a:close/>
                </a:path>
              </a:pathLst>
            </a:custGeom>
            <a:solidFill>
              <a:srgbClr val="00BF63"/>
            </a:solidFill>
          </p:spPr>
        </p:sp>
        <p:sp>
          <p:nvSpPr>
            <p:cNvPr id="4" name="TextBox 4"/>
            <p:cNvSpPr txBox="1"/>
            <p:nvPr/>
          </p:nvSpPr>
          <p:spPr>
            <a:xfrm>
              <a:off x="0" y="-19050"/>
              <a:ext cx="744729"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9536576" y="4207620"/>
            <a:ext cx="8128263" cy="5285477"/>
          </a:xfrm>
          <a:custGeom>
            <a:avLst/>
            <a:gdLst/>
            <a:ahLst/>
            <a:cxnLst/>
            <a:rect l="l" t="t" r="r" b="b"/>
            <a:pathLst>
              <a:path w="8128263" h="5285477">
                <a:moveTo>
                  <a:pt x="0" y="0"/>
                </a:moveTo>
                <a:lnTo>
                  <a:pt x="8128263" y="0"/>
                </a:lnTo>
                <a:lnTo>
                  <a:pt x="8128263" y="5285477"/>
                </a:lnTo>
                <a:lnTo>
                  <a:pt x="0" y="5285477"/>
                </a:lnTo>
                <a:lnTo>
                  <a:pt x="0" y="0"/>
                </a:lnTo>
                <a:close/>
              </a:path>
            </a:pathLst>
          </a:custGeom>
          <a:blipFill>
            <a:blip r:embed="rId2"/>
            <a:stretch>
              <a:fillRect/>
            </a:stretch>
          </a:blipFill>
          <a:ln w="28575" cap="sq">
            <a:solidFill>
              <a:srgbClr val="000000"/>
            </a:solidFill>
            <a:prstDash val="solid"/>
            <a:miter/>
          </a:ln>
        </p:spPr>
      </p:sp>
      <p:sp>
        <p:nvSpPr>
          <p:cNvPr id="6" name="TextBox 6"/>
          <p:cNvSpPr txBox="1"/>
          <p:nvPr/>
        </p:nvSpPr>
        <p:spPr>
          <a:xfrm>
            <a:off x="6855660" y="639721"/>
            <a:ext cx="3991332" cy="1047751"/>
          </a:xfrm>
          <a:prstGeom prst="rect">
            <a:avLst/>
          </a:prstGeom>
        </p:spPr>
        <p:txBody>
          <a:bodyPr lIns="0" tIns="0" rIns="0" bIns="0" rtlCol="0" anchor="t">
            <a:spAutoFit/>
          </a:bodyPr>
          <a:lstStyle/>
          <a:p>
            <a:pPr algn="ctr">
              <a:lnSpc>
                <a:spcPts val="7799"/>
              </a:lnSpc>
              <a:spcBef>
                <a:spcPct val="0"/>
              </a:spcBef>
            </a:pPr>
            <a:r>
              <a:rPr lang="en-US" sz="5999">
                <a:solidFill>
                  <a:srgbClr val="000000"/>
                </a:solidFill>
                <a:latin typeface="Codec Pro ExtraBold"/>
                <a:ea typeface="Codec Pro ExtraBold"/>
                <a:cs typeface="Codec Pro ExtraBold"/>
                <a:sym typeface="Codec Pro ExtraBold"/>
              </a:rPr>
              <a:t>INSIGHT-9 </a:t>
            </a:r>
          </a:p>
        </p:txBody>
      </p:sp>
      <p:sp>
        <p:nvSpPr>
          <p:cNvPr id="7" name="TextBox 7"/>
          <p:cNvSpPr txBox="1"/>
          <p:nvPr/>
        </p:nvSpPr>
        <p:spPr>
          <a:xfrm>
            <a:off x="4148514" y="1936291"/>
            <a:ext cx="9990971"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Open Sauce"/>
                <a:ea typeface="Open Sauce"/>
                <a:cs typeface="Open Sauce"/>
                <a:sym typeface="Open Sauce"/>
              </a:rPr>
              <a:t>Policy Preference by Age Group</a:t>
            </a:r>
          </a:p>
        </p:txBody>
      </p:sp>
      <p:sp>
        <p:nvSpPr>
          <p:cNvPr id="8" name="TextBox 8"/>
          <p:cNvSpPr txBox="1"/>
          <p:nvPr/>
        </p:nvSpPr>
        <p:spPr>
          <a:xfrm>
            <a:off x="1513255" y="4785465"/>
            <a:ext cx="6991303" cy="333502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000000"/>
                </a:solidFill>
                <a:latin typeface="Open Sauce"/>
                <a:ea typeface="Open Sauce"/>
                <a:cs typeface="Open Sauce"/>
                <a:sym typeface="Open Sauce"/>
              </a:rPr>
              <a:t>Policies are well distributed  among age groups ,with the 31-40 segment having the highest preferences for policies like </a:t>
            </a:r>
            <a:r>
              <a:rPr lang="en-US" sz="2899" b="1">
                <a:solidFill>
                  <a:srgbClr val="000000"/>
                </a:solidFill>
                <a:latin typeface="Open Sauce Bold"/>
                <a:ea typeface="Open Sauce Bold"/>
                <a:cs typeface="Open Sauce Bold"/>
                <a:sym typeface="Open Sauce Bold"/>
              </a:rPr>
              <a:t>POL9221HEL</a:t>
            </a:r>
            <a:r>
              <a:rPr lang="en-US" sz="2899">
                <a:solidFill>
                  <a:srgbClr val="000000"/>
                </a:solidFill>
                <a:latin typeface="Open Sauce"/>
                <a:ea typeface="Open Sauce"/>
                <a:cs typeface="Open Sauce"/>
                <a:sym typeface="Open Sauce"/>
              </a:rPr>
              <a:t> and  </a:t>
            </a:r>
            <a:r>
              <a:rPr lang="en-US" sz="2899" b="1">
                <a:solidFill>
                  <a:srgbClr val="000000"/>
                </a:solidFill>
                <a:latin typeface="Open Sauce Bold"/>
                <a:ea typeface="Open Sauce Bold"/>
                <a:cs typeface="Open Sauce Bold"/>
                <a:sym typeface="Open Sauce Bold"/>
              </a:rPr>
              <a:t>POL3193HEL</a:t>
            </a:r>
            <a:r>
              <a:rPr lang="en-US" sz="2899">
                <a:solidFill>
                  <a:srgbClr val="000000"/>
                </a:solidFill>
                <a:latin typeface="Open Sauce"/>
                <a:ea typeface="Open Sauce"/>
                <a:cs typeface="Open Sauce"/>
                <a:sym typeface="Open Sauce"/>
              </a:rPr>
              <a:t>,indicating popular choices  among this demographic.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0884" y="684352"/>
            <a:ext cx="7083116" cy="950901"/>
          </a:xfrm>
          <a:prstGeom prst="rect">
            <a:avLst/>
          </a:prstGeom>
        </p:spPr>
        <p:txBody>
          <a:bodyPr wrap="square" lIns="0" tIns="0" rIns="0" bIns="0" rtlCol="0" anchor="t">
            <a:spAutoFit/>
          </a:bodyPr>
          <a:lstStyle/>
          <a:p>
            <a:pPr algn="ctr">
              <a:lnSpc>
                <a:spcPts val="7799"/>
              </a:lnSpc>
              <a:spcBef>
                <a:spcPct val="0"/>
              </a:spcBef>
            </a:pPr>
            <a:r>
              <a:rPr lang="en-US" sz="5999" dirty="0">
                <a:solidFill>
                  <a:srgbClr val="000000"/>
                </a:solidFill>
                <a:latin typeface="Codec Pro ExtraBold"/>
                <a:ea typeface="Codec Pro ExtraBold"/>
                <a:cs typeface="Codec Pro ExtraBold"/>
                <a:sym typeface="Codec Pro ExtraBold"/>
              </a:rPr>
              <a:t>Recommendations</a:t>
            </a:r>
          </a:p>
        </p:txBody>
      </p:sp>
      <p:grpSp>
        <p:nvGrpSpPr>
          <p:cNvPr id="3" name="Group 3"/>
          <p:cNvGrpSpPr/>
          <p:nvPr/>
        </p:nvGrpSpPr>
        <p:grpSpPr>
          <a:xfrm>
            <a:off x="-1623010" y="-777165"/>
            <a:ext cx="2827643" cy="11299900"/>
            <a:chOff x="0" y="0"/>
            <a:chExt cx="744729" cy="2976105"/>
          </a:xfrm>
        </p:grpSpPr>
        <p:sp>
          <p:nvSpPr>
            <p:cNvPr id="4" name="Freeform 4"/>
            <p:cNvSpPr/>
            <p:nvPr/>
          </p:nvSpPr>
          <p:spPr>
            <a:xfrm>
              <a:off x="0" y="0"/>
              <a:ext cx="744729" cy="2976105"/>
            </a:xfrm>
            <a:custGeom>
              <a:avLst/>
              <a:gdLst/>
              <a:ahLst/>
              <a:cxnLst/>
              <a:rect l="l" t="t" r="r" b="b"/>
              <a:pathLst>
                <a:path w="744729" h="2976105">
                  <a:moveTo>
                    <a:pt x="0" y="0"/>
                  </a:moveTo>
                  <a:lnTo>
                    <a:pt x="744729" y="0"/>
                  </a:lnTo>
                  <a:lnTo>
                    <a:pt x="744729" y="2976105"/>
                  </a:lnTo>
                  <a:lnTo>
                    <a:pt x="0" y="2976105"/>
                  </a:lnTo>
                  <a:close/>
                </a:path>
              </a:pathLst>
            </a:custGeom>
            <a:solidFill>
              <a:srgbClr val="00BF63"/>
            </a:solidFill>
          </p:spPr>
        </p:sp>
        <p:sp>
          <p:nvSpPr>
            <p:cNvPr id="5" name="TextBox 5"/>
            <p:cNvSpPr txBox="1"/>
            <p:nvPr/>
          </p:nvSpPr>
          <p:spPr>
            <a:xfrm>
              <a:off x="0" y="-19050"/>
              <a:ext cx="744729" cy="299515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156254" y="2265752"/>
            <a:ext cx="16344649" cy="7317740"/>
          </a:xfrm>
          <a:prstGeom prst="rect">
            <a:avLst/>
          </a:prstGeom>
        </p:spPr>
        <p:txBody>
          <a:bodyPr lIns="0" tIns="0" rIns="0" bIns="0" rtlCol="0" anchor="t">
            <a:spAutoFit/>
          </a:bodyPr>
          <a:lstStyle/>
          <a:p>
            <a:pPr marL="604516" lvl="1" indent="-302258" algn="l">
              <a:lnSpc>
                <a:spcPts val="3639"/>
              </a:lnSpc>
              <a:buFont typeface="Arial"/>
              <a:buChar char="•"/>
            </a:pPr>
            <a:r>
              <a:rPr lang="en-US" sz="2799" dirty="0">
                <a:solidFill>
                  <a:srgbClr val="000000"/>
                </a:solidFill>
                <a:latin typeface="Open Sauce"/>
                <a:ea typeface="Open Sauce"/>
                <a:cs typeface="Open Sauce"/>
                <a:sym typeface="Open Sauce"/>
              </a:rPr>
              <a:t> Boost sales in Delhi NCR with loyalty programs and upselling, while improving performance in Indore with targeted campaigns and customer research to drive growth across all cities.</a:t>
            </a:r>
          </a:p>
          <a:p>
            <a:pPr algn="l">
              <a:lnSpc>
                <a:spcPts val="3639"/>
              </a:lnSpc>
            </a:pPr>
            <a:endParaRPr lang="en-US" sz="2799" dirty="0">
              <a:solidFill>
                <a:srgbClr val="000000"/>
              </a:solidFill>
              <a:latin typeface="Open Sauce"/>
              <a:ea typeface="Open Sauce"/>
              <a:cs typeface="Open Sauce"/>
              <a:sym typeface="Open Sauce"/>
            </a:endParaRPr>
          </a:p>
          <a:p>
            <a:pPr marL="604516" lvl="1" indent="-302258" algn="l">
              <a:lnSpc>
                <a:spcPts val="3639"/>
              </a:lnSpc>
              <a:buFont typeface="Arial"/>
              <a:buChar char="•"/>
            </a:pPr>
            <a:r>
              <a:rPr lang="en-US" sz="2799" dirty="0">
                <a:solidFill>
                  <a:srgbClr val="000000"/>
                </a:solidFill>
                <a:latin typeface="Open Sauce"/>
                <a:ea typeface="Open Sauce"/>
                <a:cs typeface="Open Sauce"/>
                <a:sym typeface="Open Sauce"/>
              </a:rPr>
              <a:t>Focus on maximizing revenue from the 31–40 and 41–50 age groups with tailored offers, while attracting 18–24-year-olds through affordable products and digital marketing.</a:t>
            </a:r>
          </a:p>
          <a:p>
            <a:pPr algn="l">
              <a:lnSpc>
                <a:spcPts val="3639"/>
              </a:lnSpc>
            </a:pPr>
            <a:endParaRPr lang="en-US" sz="2799" dirty="0">
              <a:solidFill>
                <a:srgbClr val="000000"/>
              </a:solidFill>
              <a:latin typeface="Open Sauce"/>
              <a:ea typeface="Open Sauce"/>
              <a:cs typeface="Open Sauce"/>
              <a:sym typeface="Open Sauce"/>
            </a:endParaRPr>
          </a:p>
          <a:p>
            <a:pPr marL="604516" lvl="1" indent="-302258" algn="l">
              <a:lnSpc>
                <a:spcPts val="3639"/>
              </a:lnSpc>
              <a:buFont typeface="Arial"/>
              <a:buChar char="•"/>
            </a:pPr>
            <a:r>
              <a:rPr lang="en-US" sz="2799" dirty="0">
                <a:solidFill>
                  <a:srgbClr val="000000"/>
                </a:solidFill>
                <a:latin typeface="Open Sauce"/>
                <a:ea typeface="Open Sauce"/>
                <a:cs typeface="Open Sauce"/>
                <a:sym typeface="Open Sauce"/>
              </a:rPr>
              <a:t>Invest in strengthening digital channels (App and Website) to diversify revenue streams and reduce dependence on the Agent mode.</a:t>
            </a:r>
          </a:p>
          <a:p>
            <a:pPr algn="l">
              <a:lnSpc>
                <a:spcPts val="3639"/>
              </a:lnSpc>
            </a:pPr>
            <a:endParaRPr lang="en-US" sz="2799" dirty="0">
              <a:solidFill>
                <a:srgbClr val="000000"/>
              </a:solidFill>
              <a:latin typeface="Open Sauce"/>
              <a:ea typeface="Open Sauce"/>
              <a:cs typeface="Open Sauce"/>
              <a:sym typeface="Open Sauce"/>
            </a:endParaRPr>
          </a:p>
          <a:p>
            <a:pPr marL="604516" lvl="1" indent="-302258" algn="l">
              <a:lnSpc>
                <a:spcPts val="3639"/>
              </a:lnSpc>
              <a:buFont typeface="Arial"/>
              <a:buChar char="•"/>
            </a:pPr>
            <a:r>
              <a:rPr lang="en-US" sz="2799" dirty="0">
                <a:solidFill>
                  <a:srgbClr val="000000"/>
                </a:solidFill>
                <a:latin typeface="Open Sauce"/>
                <a:ea typeface="Open Sauce"/>
                <a:cs typeface="Open Sauce"/>
                <a:sym typeface="Open Sauce"/>
              </a:rPr>
              <a:t>Develop tailored policies for high settlement groups(31-40,25-30,41-50) to improve risk management.</a:t>
            </a:r>
          </a:p>
          <a:p>
            <a:pPr algn="l">
              <a:lnSpc>
                <a:spcPts val="3639"/>
              </a:lnSpc>
            </a:pPr>
            <a:endParaRPr lang="en-US" sz="2799" dirty="0">
              <a:solidFill>
                <a:srgbClr val="000000"/>
              </a:solidFill>
              <a:latin typeface="Open Sauce"/>
              <a:ea typeface="Open Sauce"/>
              <a:cs typeface="Open Sauce"/>
              <a:sym typeface="Open Sauce"/>
            </a:endParaRPr>
          </a:p>
          <a:p>
            <a:pPr marL="604516" lvl="1" indent="-302258" algn="l">
              <a:lnSpc>
                <a:spcPts val="3639"/>
              </a:lnSpc>
              <a:buFont typeface="Arial"/>
              <a:buChar char="•"/>
            </a:pPr>
            <a:r>
              <a:rPr lang="en-US" sz="2799" dirty="0">
                <a:solidFill>
                  <a:srgbClr val="000000"/>
                </a:solidFill>
                <a:latin typeface="Open Sauce"/>
                <a:ea typeface="Open Sauce"/>
                <a:cs typeface="Open Sauce"/>
                <a:sym typeface="Open Sauce"/>
              </a:rPr>
              <a:t>Customize product offerings by age group to match preferences and optimize multi channel engagement.</a:t>
            </a:r>
          </a:p>
          <a:p>
            <a:pPr algn="l">
              <a:lnSpc>
                <a:spcPts val="3639"/>
              </a:lnSpc>
            </a:pPr>
            <a:endParaRPr lang="en-US" sz="2799" dirty="0">
              <a:solidFill>
                <a:srgbClr val="000000"/>
              </a:solidFill>
              <a:latin typeface="Open Sauce"/>
              <a:ea typeface="Open Sauce"/>
              <a:cs typeface="Open Sauce"/>
              <a:sym typeface="Open Sau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BF63"/>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258683" y="5143500"/>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4"/>
            <a:stretch>
              <a:fillRect/>
            </a:stretch>
          </a:blipFill>
        </p:spPr>
      </p:sp>
      <p:sp>
        <p:nvSpPr>
          <p:cNvPr id="7" name="TextBox 7"/>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8" name="TextBox 8"/>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9" name="TextBox 9"/>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0" name="TextBox 10"/>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1" name="TextBox 11"/>
          <p:cNvSpPr txBox="1"/>
          <p:nvPr/>
        </p:nvSpPr>
        <p:spPr>
          <a:xfrm>
            <a:off x="1927765" y="5504646"/>
            <a:ext cx="10338397" cy="1628775"/>
          </a:xfrm>
          <a:prstGeom prst="rect">
            <a:avLst/>
          </a:prstGeom>
        </p:spPr>
        <p:txBody>
          <a:bodyPr lIns="0" tIns="0" rIns="0" bIns="0" rtlCol="0" anchor="t">
            <a:spAutoFit/>
          </a:bodyPr>
          <a:lstStyle/>
          <a:p>
            <a:pPr algn="ctr">
              <a:lnSpc>
                <a:spcPts val="4286"/>
              </a:lnSpc>
            </a:pPr>
            <a:r>
              <a:rPr lang="en-US" sz="3571" spc="292">
                <a:solidFill>
                  <a:srgbClr val="000000"/>
                </a:solidFill>
                <a:latin typeface="Open Sauce"/>
                <a:ea typeface="Open Sauce"/>
                <a:cs typeface="Open Sauce"/>
                <a:sym typeface="Open Sauce"/>
              </a:rPr>
              <a:t>Since 2017,Shield Insurance has been offering  a variety of insurance plans for businesses and people of all ages.</a:t>
            </a:r>
          </a:p>
        </p:txBody>
      </p:sp>
      <p:sp>
        <p:nvSpPr>
          <p:cNvPr id="12" name="TextBox 12"/>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3" name="TextBox 13"/>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4" name="TextBox 14"/>
          <p:cNvSpPr txBox="1"/>
          <p:nvPr/>
        </p:nvSpPr>
        <p:spPr>
          <a:xfrm>
            <a:off x="1543050" y="739160"/>
            <a:ext cx="14474578" cy="2495550"/>
          </a:xfrm>
          <a:prstGeom prst="rect">
            <a:avLst/>
          </a:prstGeom>
        </p:spPr>
        <p:txBody>
          <a:bodyPr lIns="0" tIns="0" rIns="0" bIns="0" rtlCol="0" anchor="t">
            <a:spAutoFit/>
          </a:bodyPr>
          <a:lstStyle/>
          <a:p>
            <a:pPr algn="ctr">
              <a:lnSpc>
                <a:spcPts val="9445"/>
              </a:lnSpc>
              <a:spcBef>
                <a:spcPct val="0"/>
              </a:spcBef>
            </a:pPr>
            <a:r>
              <a:rPr lang="en-US" sz="7871" b="1" spc="645" dirty="0">
                <a:solidFill>
                  <a:srgbClr val="000000"/>
                </a:solidFill>
                <a:latin typeface="Codec Pro ExtraBold"/>
                <a:ea typeface="Codec Pro ExtraBold"/>
                <a:cs typeface="Codec Pro ExtraBold"/>
                <a:sym typeface="Codec Pro ExtraBold"/>
              </a:rPr>
              <a:t>BACKGROUND OF SHIELD INSURANCE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74420" y="2341614"/>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8043410" y="1554628"/>
            <a:ext cx="8463442" cy="1537801"/>
            <a:chOff x="0" y="0"/>
            <a:chExt cx="10548421" cy="1916640"/>
          </a:xfrm>
        </p:grpSpPr>
        <p:sp>
          <p:nvSpPr>
            <p:cNvPr id="15" name="Freeform 15"/>
            <p:cNvSpPr/>
            <p:nvPr/>
          </p:nvSpPr>
          <p:spPr>
            <a:xfrm>
              <a:off x="0" y="0"/>
              <a:ext cx="10605332" cy="1963166"/>
            </a:xfrm>
            <a:custGeom>
              <a:avLst/>
              <a:gdLst/>
              <a:ahLst/>
              <a:cxnLst/>
              <a:rect l="l" t="t" r="r" b="b"/>
              <a:pathLst>
                <a:path w="10605332" h="1963166">
                  <a:moveTo>
                    <a:pt x="9247712" y="0"/>
                  </a:moveTo>
                  <a:lnTo>
                    <a:pt x="0" y="0"/>
                  </a:lnTo>
                  <a:lnTo>
                    <a:pt x="1198451" y="837565"/>
                  </a:lnTo>
                  <a:cubicBezTo>
                    <a:pt x="1254949" y="877062"/>
                    <a:pt x="1284016" y="929386"/>
                    <a:pt x="1284016" y="981583"/>
                  </a:cubicBezTo>
                  <a:cubicBezTo>
                    <a:pt x="1284016" y="1033780"/>
                    <a:pt x="1255858" y="1085596"/>
                    <a:pt x="1198451" y="1125601"/>
                  </a:cubicBezTo>
                  <a:lnTo>
                    <a:pt x="908" y="1963166"/>
                  </a:lnTo>
                  <a:lnTo>
                    <a:pt x="9246986" y="1963166"/>
                  </a:lnTo>
                  <a:lnTo>
                    <a:pt x="10605332" y="981583"/>
                  </a:lnTo>
                  <a:lnTo>
                    <a:pt x="9247712" y="0"/>
                  </a:lnTo>
                  <a:close/>
                </a:path>
              </a:pathLst>
            </a:custGeom>
            <a:gradFill rotWithShape="1">
              <a:gsLst>
                <a:gs pos="0">
                  <a:srgbClr val="0CC0DF">
                    <a:alpha val="100000"/>
                  </a:srgbClr>
                </a:gs>
                <a:gs pos="100000">
                  <a:srgbClr val="FFDE59">
                    <a:alpha val="100000"/>
                  </a:srgbClr>
                </a:gs>
              </a:gsLst>
              <a:lin ang="0"/>
            </a:gradFill>
          </p:spPr>
        </p:sp>
      </p:grpSp>
      <p:grpSp>
        <p:nvGrpSpPr>
          <p:cNvPr id="16" name="Group 16"/>
          <p:cNvGrpSpPr/>
          <p:nvPr/>
        </p:nvGrpSpPr>
        <p:grpSpPr>
          <a:xfrm>
            <a:off x="11457138" y="5468638"/>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1C5739"/>
            </a:solidFill>
          </p:spPr>
        </p:sp>
      </p:grpSp>
      <p:grpSp>
        <p:nvGrpSpPr>
          <p:cNvPr id="18" name="Group 18"/>
          <p:cNvGrpSpPr/>
          <p:nvPr/>
        </p:nvGrpSpPr>
        <p:grpSpPr>
          <a:xfrm>
            <a:off x="12112224" y="6098722"/>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1C5739"/>
            </a:solidFill>
          </p:spPr>
        </p:sp>
      </p:grpSp>
      <p:grpSp>
        <p:nvGrpSpPr>
          <p:cNvPr id="20" name="Group 20"/>
          <p:cNvGrpSpPr/>
          <p:nvPr/>
        </p:nvGrpSpPr>
        <p:grpSpPr>
          <a:xfrm>
            <a:off x="4232000" y="5658003"/>
            <a:ext cx="7807735" cy="1537801"/>
            <a:chOff x="0" y="0"/>
            <a:chExt cx="9731179" cy="1916640"/>
          </a:xfrm>
        </p:grpSpPr>
        <p:sp>
          <p:nvSpPr>
            <p:cNvPr id="21" name="Freeform 21"/>
            <p:cNvSpPr/>
            <p:nvPr/>
          </p:nvSpPr>
          <p:spPr>
            <a:xfrm>
              <a:off x="0" y="0"/>
              <a:ext cx="9788639" cy="1963166"/>
            </a:xfrm>
            <a:custGeom>
              <a:avLst/>
              <a:gdLst/>
              <a:ahLst/>
              <a:cxnLst/>
              <a:rect l="l" t="t" r="r" b="b"/>
              <a:pathLst>
                <a:path w="9788639" h="1963166">
                  <a:moveTo>
                    <a:pt x="1275711" y="1963166"/>
                  </a:moveTo>
                  <a:lnTo>
                    <a:pt x="9788639" y="1963166"/>
                  </a:lnTo>
                  <a:lnTo>
                    <a:pt x="8701303" y="1125601"/>
                  </a:lnTo>
                  <a:cubicBezTo>
                    <a:pt x="8649203" y="1086104"/>
                    <a:pt x="8622398" y="1033780"/>
                    <a:pt x="8622398" y="981583"/>
                  </a:cubicBezTo>
                  <a:cubicBezTo>
                    <a:pt x="8622398" y="929386"/>
                    <a:pt x="8648532" y="877570"/>
                    <a:pt x="8701303" y="837565"/>
                  </a:cubicBezTo>
                  <a:lnTo>
                    <a:pt x="9788130" y="0"/>
                  </a:lnTo>
                  <a:lnTo>
                    <a:pt x="1275711" y="0"/>
                  </a:lnTo>
                  <a:lnTo>
                    <a:pt x="0" y="980948"/>
                  </a:lnTo>
                  <a:lnTo>
                    <a:pt x="1275711" y="1963039"/>
                  </a:lnTo>
                  <a:close/>
                </a:path>
              </a:pathLst>
            </a:custGeom>
            <a:gradFill rotWithShape="1">
              <a:gsLst>
                <a:gs pos="0">
                  <a:srgbClr val="0CC0DF">
                    <a:alpha val="100000"/>
                  </a:srgbClr>
                </a:gs>
                <a:gs pos="100000">
                  <a:srgbClr val="FFDE59">
                    <a:alpha val="100000"/>
                  </a:srgbClr>
                </a:gs>
              </a:gsLst>
              <a:lin ang="0"/>
            </a:gradFill>
          </p:spPr>
        </p:sp>
      </p:grpSp>
      <p:sp>
        <p:nvSpPr>
          <p:cNvPr id="22" name="Freeform 22"/>
          <p:cNvSpPr/>
          <p:nvPr/>
        </p:nvSpPr>
        <p:spPr>
          <a:xfrm>
            <a:off x="10158921" y="5891163"/>
            <a:ext cx="976021" cy="1071481"/>
          </a:xfrm>
          <a:custGeom>
            <a:avLst/>
            <a:gdLst/>
            <a:ahLst/>
            <a:cxnLst/>
            <a:rect l="l" t="t" r="r" b="b"/>
            <a:pathLst>
              <a:path w="976021" h="1071481">
                <a:moveTo>
                  <a:pt x="0" y="0"/>
                </a:moveTo>
                <a:lnTo>
                  <a:pt x="976021" y="0"/>
                </a:lnTo>
                <a:lnTo>
                  <a:pt x="976021" y="1071481"/>
                </a:lnTo>
                <a:lnTo>
                  <a:pt x="0" y="10714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9022971" y="1758258"/>
            <a:ext cx="1079016" cy="1079016"/>
          </a:xfrm>
          <a:custGeom>
            <a:avLst/>
            <a:gdLst/>
            <a:ahLst/>
            <a:cxnLst/>
            <a:rect l="l" t="t" r="r" b="b"/>
            <a:pathLst>
              <a:path w="1079016" h="1079016">
                <a:moveTo>
                  <a:pt x="0" y="0"/>
                </a:moveTo>
                <a:lnTo>
                  <a:pt x="1079016" y="0"/>
                </a:lnTo>
                <a:lnTo>
                  <a:pt x="1079016" y="1079016"/>
                </a:lnTo>
                <a:lnTo>
                  <a:pt x="0" y="10790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308236" y="828675"/>
            <a:ext cx="4969278" cy="2264736"/>
          </a:xfrm>
          <a:prstGeom prst="rect">
            <a:avLst/>
          </a:prstGeom>
        </p:spPr>
        <p:txBody>
          <a:bodyPr lIns="0" tIns="0" rIns="0" bIns="0" rtlCol="0" anchor="t">
            <a:spAutoFit/>
          </a:bodyPr>
          <a:lstStyle/>
          <a:p>
            <a:pPr marL="0" lvl="0" indent="0" algn="l">
              <a:lnSpc>
                <a:spcPts val="8758"/>
              </a:lnSpc>
              <a:spcBef>
                <a:spcPct val="0"/>
              </a:spcBef>
            </a:pPr>
            <a:r>
              <a:rPr lang="en-US" sz="6346" spc="621">
                <a:solidFill>
                  <a:srgbClr val="000000"/>
                </a:solidFill>
                <a:latin typeface="Codec Pro ExtraBold"/>
                <a:ea typeface="Codec Pro ExtraBold"/>
                <a:cs typeface="Codec Pro ExtraBold"/>
                <a:sym typeface="Codec Pro ExtraBold"/>
              </a:rPr>
              <a:t>Problem Statement</a:t>
            </a:r>
          </a:p>
        </p:txBody>
      </p:sp>
      <p:sp>
        <p:nvSpPr>
          <p:cNvPr id="25" name="TextBox 25"/>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id="26" name="TextBox 26"/>
          <p:cNvSpPr txBox="1"/>
          <p:nvPr/>
        </p:nvSpPr>
        <p:spPr>
          <a:xfrm>
            <a:off x="12985847" y="5788977"/>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id="27" name="TextBox 27"/>
          <p:cNvSpPr txBox="1"/>
          <p:nvPr/>
        </p:nvSpPr>
        <p:spPr>
          <a:xfrm>
            <a:off x="10217891" y="1934545"/>
            <a:ext cx="5799654" cy="688341"/>
          </a:xfrm>
          <a:prstGeom prst="rect">
            <a:avLst/>
          </a:prstGeom>
        </p:spPr>
        <p:txBody>
          <a:bodyPr lIns="0" tIns="0" rIns="0" bIns="0" rtlCol="0" anchor="t">
            <a:spAutoFit/>
          </a:bodyPr>
          <a:lstStyle/>
          <a:p>
            <a:pPr algn="ctr">
              <a:lnSpc>
                <a:spcPts val="5589"/>
              </a:lnSpc>
              <a:spcBef>
                <a:spcPct val="0"/>
              </a:spcBef>
            </a:pPr>
            <a:r>
              <a:rPr lang="en-US" sz="4299">
                <a:solidFill>
                  <a:srgbClr val="000000"/>
                </a:solidFill>
                <a:latin typeface="Open Sauce"/>
                <a:ea typeface="Open Sauce"/>
                <a:cs typeface="Open Sauce"/>
                <a:sym typeface="Open Sauce"/>
              </a:rPr>
              <a:t>Product Development</a:t>
            </a:r>
          </a:p>
        </p:txBody>
      </p:sp>
      <p:sp>
        <p:nvSpPr>
          <p:cNvPr id="28" name="TextBox 28"/>
          <p:cNvSpPr txBox="1"/>
          <p:nvPr/>
        </p:nvSpPr>
        <p:spPr>
          <a:xfrm>
            <a:off x="3841217" y="6015797"/>
            <a:ext cx="6023824" cy="688341"/>
          </a:xfrm>
          <a:prstGeom prst="rect">
            <a:avLst/>
          </a:prstGeom>
        </p:spPr>
        <p:txBody>
          <a:bodyPr lIns="0" tIns="0" rIns="0" bIns="0" rtlCol="0" anchor="t">
            <a:spAutoFit/>
          </a:bodyPr>
          <a:lstStyle/>
          <a:p>
            <a:pPr algn="r">
              <a:lnSpc>
                <a:spcPts val="5589"/>
              </a:lnSpc>
              <a:spcBef>
                <a:spcPct val="0"/>
              </a:spcBef>
            </a:pPr>
            <a:r>
              <a:rPr lang="en-US" sz="4299">
                <a:solidFill>
                  <a:srgbClr val="000000"/>
                </a:solidFill>
                <a:latin typeface="Open Sauce"/>
                <a:ea typeface="Open Sauce"/>
                <a:cs typeface="Open Sauce"/>
                <a:sym typeface="Open Sauce"/>
              </a:rPr>
              <a:t>Customer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BF63"/>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828257" y="2891607"/>
            <a:ext cx="13459743" cy="1904800"/>
            <a:chOff x="0" y="0"/>
            <a:chExt cx="3544953" cy="501676"/>
          </a:xfrm>
        </p:grpSpPr>
        <p:sp>
          <p:nvSpPr>
            <p:cNvPr id="7" name="Freeform 7"/>
            <p:cNvSpPr/>
            <p:nvPr/>
          </p:nvSpPr>
          <p:spPr>
            <a:xfrm>
              <a:off x="0" y="0"/>
              <a:ext cx="3544953" cy="501676"/>
            </a:xfrm>
            <a:custGeom>
              <a:avLst/>
              <a:gdLst/>
              <a:ahLst/>
              <a:cxnLst/>
              <a:rect l="l" t="t" r="r" b="b"/>
              <a:pathLst>
                <a:path w="3544953" h="501676">
                  <a:moveTo>
                    <a:pt x="44290" y="0"/>
                  </a:moveTo>
                  <a:lnTo>
                    <a:pt x="3500663" y="0"/>
                  </a:lnTo>
                  <a:cubicBezTo>
                    <a:pt x="3512410" y="0"/>
                    <a:pt x="3523675" y="4666"/>
                    <a:pt x="3531981" y="12972"/>
                  </a:cubicBezTo>
                  <a:cubicBezTo>
                    <a:pt x="3540287" y="21278"/>
                    <a:pt x="3544953" y="32543"/>
                    <a:pt x="3544953" y="44290"/>
                  </a:cubicBezTo>
                  <a:lnTo>
                    <a:pt x="3544953" y="457386"/>
                  </a:lnTo>
                  <a:cubicBezTo>
                    <a:pt x="3544953" y="469132"/>
                    <a:pt x="3540287" y="480398"/>
                    <a:pt x="3531981" y="488704"/>
                  </a:cubicBezTo>
                  <a:cubicBezTo>
                    <a:pt x="3523675" y="497009"/>
                    <a:pt x="3512410" y="501676"/>
                    <a:pt x="3500663" y="501676"/>
                  </a:cubicBezTo>
                  <a:lnTo>
                    <a:pt x="44290" y="501676"/>
                  </a:lnTo>
                  <a:cubicBezTo>
                    <a:pt x="32543" y="501676"/>
                    <a:pt x="21278" y="497009"/>
                    <a:pt x="12972" y="488704"/>
                  </a:cubicBezTo>
                  <a:cubicBezTo>
                    <a:pt x="4666" y="480398"/>
                    <a:pt x="0" y="469132"/>
                    <a:pt x="0" y="457386"/>
                  </a:cubicBezTo>
                  <a:lnTo>
                    <a:pt x="0" y="44290"/>
                  </a:lnTo>
                  <a:cubicBezTo>
                    <a:pt x="0" y="32543"/>
                    <a:pt x="4666" y="21278"/>
                    <a:pt x="12972" y="12972"/>
                  </a:cubicBezTo>
                  <a:cubicBezTo>
                    <a:pt x="21278" y="4666"/>
                    <a:pt x="32543" y="0"/>
                    <a:pt x="44290" y="0"/>
                  </a:cubicBezTo>
                  <a:close/>
                </a:path>
              </a:pathLst>
            </a:custGeom>
            <a:gradFill rotWithShape="1">
              <a:gsLst>
                <a:gs pos="0">
                  <a:srgbClr val="0CC0DF">
                    <a:alpha val="100000"/>
                  </a:srgbClr>
                </a:gs>
                <a:gs pos="100000">
                  <a:srgbClr val="FFDE59">
                    <a:alpha val="100000"/>
                  </a:srgbClr>
                </a:gs>
              </a:gsLst>
              <a:lin ang="0"/>
            </a:gradFill>
          </p:spPr>
        </p:sp>
        <p:sp>
          <p:nvSpPr>
            <p:cNvPr id="8" name="TextBox 8"/>
            <p:cNvSpPr txBox="1"/>
            <p:nvPr/>
          </p:nvSpPr>
          <p:spPr>
            <a:xfrm>
              <a:off x="0" y="-19050"/>
              <a:ext cx="3544953" cy="520726"/>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463387" y="683462"/>
            <a:ext cx="5275898" cy="1385951"/>
          </a:xfrm>
          <a:prstGeom prst="rect">
            <a:avLst/>
          </a:prstGeom>
        </p:spPr>
        <p:txBody>
          <a:bodyPr lIns="0" tIns="0" rIns="0" bIns="0" rtlCol="0" anchor="t">
            <a:spAutoFit/>
          </a:bodyPr>
          <a:lstStyle/>
          <a:p>
            <a:pPr algn="ctr">
              <a:lnSpc>
                <a:spcPts val="10230"/>
              </a:lnSpc>
              <a:spcBef>
                <a:spcPct val="0"/>
              </a:spcBef>
            </a:pPr>
            <a:r>
              <a:rPr lang="en-US" sz="7869">
                <a:solidFill>
                  <a:srgbClr val="000000"/>
                </a:solidFill>
                <a:latin typeface="Codec Pro ExtraBold"/>
                <a:ea typeface="Codec Pro ExtraBold"/>
                <a:cs typeface="Codec Pro ExtraBold"/>
                <a:sym typeface="Codec Pro ExtraBold"/>
              </a:rPr>
              <a:t>OBJECTIVE</a:t>
            </a:r>
          </a:p>
        </p:txBody>
      </p:sp>
      <p:sp>
        <p:nvSpPr>
          <p:cNvPr id="10" name="TextBox 10"/>
          <p:cNvSpPr txBox="1"/>
          <p:nvPr/>
        </p:nvSpPr>
        <p:spPr>
          <a:xfrm>
            <a:off x="4828257" y="3219802"/>
            <a:ext cx="13459743" cy="1228091"/>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Prepare a Power BI dashboard according to the client’s requirements.</a:t>
            </a:r>
          </a:p>
        </p:txBody>
      </p:sp>
      <p:grpSp>
        <p:nvGrpSpPr>
          <p:cNvPr id="11" name="Group 11"/>
          <p:cNvGrpSpPr/>
          <p:nvPr/>
        </p:nvGrpSpPr>
        <p:grpSpPr>
          <a:xfrm>
            <a:off x="1715323" y="6400622"/>
            <a:ext cx="13459743" cy="1904800"/>
            <a:chOff x="0" y="0"/>
            <a:chExt cx="3544953" cy="501676"/>
          </a:xfrm>
        </p:grpSpPr>
        <p:sp>
          <p:nvSpPr>
            <p:cNvPr id="12" name="Freeform 12"/>
            <p:cNvSpPr/>
            <p:nvPr/>
          </p:nvSpPr>
          <p:spPr>
            <a:xfrm>
              <a:off x="0" y="0"/>
              <a:ext cx="3544953" cy="501676"/>
            </a:xfrm>
            <a:custGeom>
              <a:avLst/>
              <a:gdLst/>
              <a:ahLst/>
              <a:cxnLst/>
              <a:rect l="l" t="t" r="r" b="b"/>
              <a:pathLst>
                <a:path w="3544953" h="501676">
                  <a:moveTo>
                    <a:pt x="44290" y="0"/>
                  </a:moveTo>
                  <a:lnTo>
                    <a:pt x="3500663" y="0"/>
                  </a:lnTo>
                  <a:cubicBezTo>
                    <a:pt x="3512410" y="0"/>
                    <a:pt x="3523675" y="4666"/>
                    <a:pt x="3531981" y="12972"/>
                  </a:cubicBezTo>
                  <a:cubicBezTo>
                    <a:pt x="3540287" y="21278"/>
                    <a:pt x="3544953" y="32543"/>
                    <a:pt x="3544953" y="44290"/>
                  </a:cubicBezTo>
                  <a:lnTo>
                    <a:pt x="3544953" y="457386"/>
                  </a:lnTo>
                  <a:cubicBezTo>
                    <a:pt x="3544953" y="469132"/>
                    <a:pt x="3540287" y="480398"/>
                    <a:pt x="3531981" y="488704"/>
                  </a:cubicBezTo>
                  <a:cubicBezTo>
                    <a:pt x="3523675" y="497009"/>
                    <a:pt x="3512410" y="501676"/>
                    <a:pt x="3500663" y="501676"/>
                  </a:cubicBezTo>
                  <a:lnTo>
                    <a:pt x="44290" y="501676"/>
                  </a:lnTo>
                  <a:cubicBezTo>
                    <a:pt x="32543" y="501676"/>
                    <a:pt x="21278" y="497009"/>
                    <a:pt x="12972" y="488704"/>
                  </a:cubicBezTo>
                  <a:cubicBezTo>
                    <a:pt x="4666" y="480398"/>
                    <a:pt x="0" y="469132"/>
                    <a:pt x="0" y="457386"/>
                  </a:cubicBezTo>
                  <a:lnTo>
                    <a:pt x="0" y="44290"/>
                  </a:lnTo>
                  <a:cubicBezTo>
                    <a:pt x="0" y="32543"/>
                    <a:pt x="4666" y="21278"/>
                    <a:pt x="12972" y="12972"/>
                  </a:cubicBezTo>
                  <a:cubicBezTo>
                    <a:pt x="21278" y="4666"/>
                    <a:pt x="32543" y="0"/>
                    <a:pt x="44290" y="0"/>
                  </a:cubicBezTo>
                  <a:close/>
                </a:path>
              </a:pathLst>
            </a:custGeom>
            <a:gradFill rotWithShape="1">
              <a:gsLst>
                <a:gs pos="0">
                  <a:srgbClr val="0CC0DF">
                    <a:alpha val="100000"/>
                  </a:srgbClr>
                </a:gs>
                <a:gs pos="100000">
                  <a:srgbClr val="FFDE59">
                    <a:alpha val="100000"/>
                  </a:srgbClr>
                </a:gs>
              </a:gsLst>
              <a:lin ang="0"/>
            </a:gradFill>
          </p:spPr>
        </p:sp>
        <p:sp>
          <p:nvSpPr>
            <p:cNvPr id="13" name="TextBox 13"/>
            <p:cNvSpPr txBox="1"/>
            <p:nvPr/>
          </p:nvSpPr>
          <p:spPr>
            <a:xfrm>
              <a:off x="0" y="-19050"/>
              <a:ext cx="3544953" cy="520726"/>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715323" y="7033617"/>
            <a:ext cx="13459743"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Explain that dashboard using a video presentation.</a:t>
            </a:r>
          </a:p>
        </p:txBody>
      </p:sp>
      <p:sp>
        <p:nvSpPr>
          <p:cNvPr id="15" name="TextBox 15"/>
          <p:cNvSpPr txBox="1"/>
          <p:nvPr/>
        </p:nvSpPr>
        <p:spPr>
          <a:xfrm>
            <a:off x="2861398" y="3324216"/>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id="16" name="TextBox 16"/>
          <p:cNvSpPr txBox="1"/>
          <p:nvPr/>
        </p:nvSpPr>
        <p:spPr>
          <a:xfrm>
            <a:off x="16279769" y="688609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grpSp>
        <p:nvGrpSpPr>
          <p:cNvPr id="17" name="Group 17"/>
          <p:cNvGrpSpPr/>
          <p:nvPr/>
        </p:nvGrpSpPr>
        <p:grpSpPr>
          <a:xfrm>
            <a:off x="3498826" y="3049256"/>
            <a:ext cx="1164616" cy="1492032"/>
            <a:chOff x="0" y="0"/>
            <a:chExt cx="1451520" cy="1859595"/>
          </a:xfrm>
        </p:grpSpPr>
        <p:sp>
          <p:nvSpPr>
            <p:cNvPr id="18" name="Freeform 18"/>
            <p:cNvSpPr/>
            <p:nvPr/>
          </p:nvSpPr>
          <p:spPr>
            <a:xfrm>
              <a:off x="0" y="-19812"/>
              <a:ext cx="1474216" cy="1923432"/>
            </a:xfrm>
            <a:custGeom>
              <a:avLst/>
              <a:gdLst/>
              <a:ahLst/>
              <a:cxnLst/>
              <a:rect l="l" t="t" r="r" b="b"/>
              <a:pathLst>
                <a:path w="1474216" h="1923432">
                  <a:moveTo>
                    <a:pt x="1394587" y="1071493"/>
                  </a:moveTo>
                  <a:lnTo>
                    <a:pt x="395351" y="1852096"/>
                  </a:lnTo>
                  <a:cubicBezTo>
                    <a:pt x="315849" y="1923432"/>
                    <a:pt x="186944" y="1923432"/>
                    <a:pt x="107315" y="1852096"/>
                  </a:cubicBezTo>
                  <a:lnTo>
                    <a:pt x="0" y="1768184"/>
                  </a:lnTo>
                  <a:lnTo>
                    <a:pt x="891286" y="1071494"/>
                  </a:lnTo>
                  <a:cubicBezTo>
                    <a:pt x="970788" y="1009402"/>
                    <a:pt x="970788" y="908628"/>
                    <a:pt x="891286" y="846537"/>
                  </a:cubicBezTo>
                  <a:lnTo>
                    <a:pt x="0" y="150342"/>
                  </a:lnTo>
                  <a:lnTo>
                    <a:pt x="107442" y="66430"/>
                  </a:lnTo>
                  <a:cubicBezTo>
                    <a:pt x="186944" y="0"/>
                    <a:pt x="315849" y="0"/>
                    <a:pt x="395478" y="66430"/>
                  </a:cubicBezTo>
                  <a:lnTo>
                    <a:pt x="1394714" y="846537"/>
                  </a:lnTo>
                  <a:cubicBezTo>
                    <a:pt x="1474216" y="908628"/>
                    <a:pt x="1474216" y="1009402"/>
                    <a:pt x="1394714" y="1071493"/>
                  </a:cubicBezTo>
                  <a:close/>
                </a:path>
              </a:pathLst>
            </a:custGeom>
            <a:solidFill>
              <a:srgbClr val="1C5739"/>
            </a:solidFill>
          </p:spPr>
        </p:sp>
      </p:grpSp>
      <p:grpSp>
        <p:nvGrpSpPr>
          <p:cNvPr id="19" name="Group 19"/>
          <p:cNvGrpSpPr/>
          <p:nvPr/>
        </p:nvGrpSpPr>
        <p:grpSpPr>
          <a:xfrm>
            <a:off x="15219521" y="6623439"/>
            <a:ext cx="1165193" cy="1467421"/>
            <a:chOff x="0" y="0"/>
            <a:chExt cx="1452240" cy="1828922"/>
          </a:xfrm>
        </p:grpSpPr>
        <p:sp>
          <p:nvSpPr>
            <p:cNvPr id="20" name="Freeform 20"/>
            <p:cNvSpPr/>
            <p:nvPr/>
          </p:nvSpPr>
          <p:spPr>
            <a:xfrm>
              <a:off x="-19685" y="-19812"/>
              <a:ext cx="1474216" cy="1892759"/>
            </a:xfrm>
            <a:custGeom>
              <a:avLst/>
              <a:gdLst/>
              <a:ahLst/>
              <a:cxnLst/>
              <a:rect l="l" t="t" r="r" b="b"/>
              <a:pathLst>
                <a:path w="1474216" h="1892759">
                  <a:moveTo>
                    <a:pt x="78994" y="832998"/>
                  </a:moveTo>
                  <a:lnTo>
                    <a:pt x="1078611" y="65271"/>
                  </a:lnTo>
                  <a:cubicBezTo>
                    <a:pt x="1158240" y="0"/>
                    <a:pt x="1287145" y="0"/>
                    <a:pt x="1366774" y="65271"/>
                  </a:cubicBezTo>
                  <a:lnTo>
                    <a:pt x="1474216" y="147799"/>
                  </a:lnTo>
                  <a:lnTo>
                    <a:pt x="582549" y="832998"/>
                  </a:lnTo>
                  <a:cubicBezTo>
                    <a:pt x="502920" y="894065"/>
                    <a:pt x="502920" y="993177"/>
                    <a:pt x="582549" y="1054244"/>
                  </a:cubicBezTo>
                  <a:lnTo>
                    <a:pt x="1474216" y="1738955"/>
                  </a:lnTo>
                  <a:lnTo>
                    <a:pt x="1366774" y="1821484"/>
                  </a:lnTo>
                  <a:cubicBezTo>
                    <a:pt x="1287145" y="1892759"/>
                    <a:pt x="1158240" y="1892759"/>
                    <a:pt x="1078611" y="1821484"/>
                  </a:cubicBezTo>
                  <a:lnTo>
                    <a:pt x="78994" y="1053854"/>
                  </a:lnTo>
                  <a:cubicBezTo>
                    <a:pt x="0" y="992787"/>
                    <a:pt x="0" y="894163"/>
                    <a:pt x="78994" y="832998"/>
                  </a:cubicBezTo>
                  <a:close/>
                </a:path>
              </a:pathLst>
            </a:custGeom>
            <a:solidFill>
              <a:srgbClr val="1C5739"/>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2018" y="18712"/>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0BF63"/>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83416" b="-83416"/>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BF63"/>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BF63"/>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40026" y="528545"/>
            <a:ext cx="3526530" cy="1224893"/>
            <a:chOff x="0" y="0"/>
            <a:chExt cx="3201654" cy="1112052"/>
          </a:xfrm>
        </p:grpSpPr>
        <p:sp>
          <p:nvSpPr>
            <p:cNvPr id="12" name="Freeform 12"/>
            <p:cNvSpPr/>
            <p:nvPr/>
          </p:nvSpPr>
          <p:spPr>
            <a:xfrm>
              <a:off x="0" y="0"/>
              <a:ext cx="3201636" cy="1112025"/>
            </a:xfrm>
            <a:custGeom>
              <a:avLst/>
              <a:gdLst/>
              <a:ahLst/>
              <a:cxnLst/>
              <a:rect l="l" t="t" r="r" b="b"/>
              <a:pathLst>
                <a:path w="3201636" h="1112025">
                  <a:moveTo>
                    <a:pt x="2632707" y="0"/>
                  </a:moveTo>
                  <a:cubicBezTo>
                    <a:pt x="0" y="0"/>
                    <a:pt x="0" y="0"/>
                    <a:pt x="0" y="0"/>
                  </a:cubicBezTo>
                  <a:cubicBezTo>
                    <a:pt x="0" y="1112025"/>
                    <a:pt x="0" y="1112025"/>
                    <a:pt x="0" y="1112025"/>
                  </a:cubicBezTo>
                  <a:cubicBezTo>
                    <a:pt x="2632707" y="1112025"/>
                    <a:pt x="2632707" y="1112025"/>
                    <a:pt x="2632707" y="1112025"/>
                  </a:cubicBezTo>
                  <a:cubicBezTo>
                    <a:pt x="2946073" y="1112025"/>
                    <a:pt x="3201636" y="862295"/>
                    <a:pt x="3201636" y="555964"/>
                  </a:cubicBezTo>
                  <a:cubicBezTo>
                    <a:pt x="3201636" y="249632"/>
                    <a:pt x="2946072" y="0"/>
                    <a:pt x="2632707" y="0"/>
                  </a:cubicBezTo>
                  <a:close/>
                </a:path>
              </a:pathLst>
            </a:custGeom>
            <a:solidFill>
              <a:srgbClr val="F2F2F2"/>
            </a:solidFill>
          </p:spPr>
        </p:sp>
      </p:grpSp>
      <p:grpSp>
        <p:nvGrpSpPr>
          <p:cNvPr id="13" name="Group 13"/>
          <p:cNvGrpSpPr/>
          <p:nvPr/>
        </p:nvGrpSpPr>
        <p:grpSpPr>
          <a:xfrm>
            <a:off x="12770304" y="296492"/>
            <a:ext cx="1694051" cy="1689000"/>
            <a:chOff x="0" y="0"/>
            <a:chExt cx="1537990" cy="1533404"/>
          </a:xfrm>
        </p:grpSpPr>
        <p:sp>
          <p:nvSpPr>
            <p:cNvPr id="14" name="Freeform 14"/>
            <p:cNvSpPr/>
            <p:nvPr/>
          </p:nvSpPr>
          <p:spPr>
            <a:xfrm>
              <a:off x="0" y="0"/>
              <a:ext cx="1538054" cy="1533389"/>
            </a:xfrm>
            <a:custGeom>
              <a:avLst/>
              <a:gdLst/>
              <a:ahLst/>
              <a:cxnLst/>
              <a:rect l="l" t="t" r="r" b="b"/>
              <a:pathLst>
                <a:path w="1538054" h="1533389">
                  <a:moveTo>
                    <a:pt x="0" y="766694"/>
                  </a:moveTo>
                  <a:cubicBezTo>
                    <a:pt x="0" y="343259"/>
                    <a:pt x="344330" y="0"/>
                    <a:pt x="769019" y="0"/>
                  </a:cubicBezTo>
                  <a:cubicBezTo>
                    <a:pt x="1193708" y="0"/>
                    <a:pt x="1538054" y="343259"/>
                    <a:pt x="1538054" y="766694"/>
                  </a:cubicBezTo>
                  <a:cubicBezTo>
                    <a:pt x="1538054" y="1190129"/>
                    <a:pt x="1193708" y="1533389"/>
                    <a:pt x="769019" y="1533389"/>
                  </a:cubicBezTo>
                  <a:cubicBezTo>
                    <a:pt x="344330" y="1533389"/>
                    <a:pt x="0" y="1190129"/>
                    <a:pt x="0" y="766694"/>
                  </a:cubicBezTo>
                  <a:close/>
                </a:path>
              </a:pathLst>
            </a:custGeom>
            <a:gradFill rotWithShape="1">
              <a:gsLst>
                <a:gs pos="0">
                  <a:srgbClr val="0CC0DF">
                    <a:alpha val="100000"/>
                  </a:srgbClr>
                </a:gs>
                <a:gs pos="100000">
                  <a:srgbClr val="FFDE59">
                    <a:alpha val="100000"/>
                  </a:srgbClr>
                </a:gs>
              </a:gsLst>
              <a:lin ang="0"/>
            </a:gradFill>
          </p:spPr>
        </p:sp>
      </p:grpSp>
      <p:grpSp>
        <p:nvGrpSpPr>
          <p:cNvPr id="15" name="Group 15"/>
          <p:cNvGrpSpPr/>
          <p:nvPr/>
        </p:nvGrpSpPr>
        <p:grpSpPr>
          <a:xfrm>
            <a:off x="11248526" y="1985492"/>
            <a:ext cx="1694051" cy="1689000"/>
            <a:chOff x="0" y="0"/>
            <a:chExt cx="1537990" cy="1533404"/>
          </a:xfrm>
        </p:grpSpPr>
        <p:sp>
          <p:nvSpPr>
            <p:cNvPr id="16" name="Freeform 16"/>
            <p:cNvSpPr/>
            <p:nvPr/>
          </p:nvSpPr>
          <p:spPr>
            <a:xfrm>
              <a:off x="0" y="0"/>
              <a:ext cx="1538054" cy="1533389"/>
            </a:xfrm>
            <a:custGeom>
              <a:avLst/>
              <a:gdLst/>
              <a:ahLst/>
              <a:cxnLst/>
              <a:rect l="l" t="t" r="r" b="b"/>
              <a:pathLst>
                <a:path w="1538054" h="1533389">
                  <a:moveTo>
                    <a:pt x="0" y="766694"/>
                  </a:moveTo>
                  <a:cubicBezTo>
                    <a:pt x="0" y="343259"/>
                    <a:pt x="344330" y="0"/>
                    <a:pt x="769019" y="0"/>
                  </a:cubicBezTo>
                  <a:cubicBezTo>
                    <a:pt x="1193708" y="0"/>
                    <a:pt x="1538054" y="343259"/>
                    <a:pt x="1538054" y="766694"/>
                  </a:cubicBezTo>
                  <a:cubicBezTo>
                    <a:pt x="1538054" y="1190129"/>
                    <a:pt x="1193708" y="1533389"/>
                    <a:pt x="769019" y="1533389"/>
                  </a:cubicBezTo>
                  <a:cubicBezTo>
                    <a:pt x="344330" y="1533389"/>
                    <a:pt x="0" y="1190129"/>
                    <a:pt x="0" y="766694"/>
                  </a:cubicBezTo>
                  <a:close/>
                </a:path>
              </a:pathLst>
            </a:custGeom>
            <a:gradFill rotWithShape="1">
              <a:gsLst>
                <a:gs pos="0">
                  <a:srgbClr val="0CC0DF">
                    <a:alpha val="100000"/>
                  </a:srgbClr>
                </a:gs>
                <a:gs pos="100000">
                  <a:srgbClr val="FFDE59">
                    <a:alpha val="100000"/>
                  </a:srgbClr>
                </a:gs>
              </a:gsLst>
              <a:lin ang="0"/>
            </a:gradFill>
          </p:spPr>
        </p:sp>
      </p:grpSp>
      <p:grpSp>
        <p:nvGrpSpPr>
          <p:cNvPr id="17" name="Group 17"/>
          <p:cNvGrpSpPr/>
          <p:nvPr/>
        </p:nvGrpSpPr>
        <p:grpSpPr>
          <a:xfrm>
            <a:off x="9757198" y="3986838"/>
            <a:ext cx="1694051" cy="1689000"/>
            <a:chOff x="0" y="0"/>
            <a:chExt cx="1537990" cy="1533404"/>
          </a:xfrm>
        </p:grpSpPr>
        <p:sp>
          <p:nvSpPr>
            <p:cNvPr id="18" name="Freeform 18"/>
            <p:cNvSpPr/>
            <p:nvPr/>
          </p:nvSpPr>
          <p:spPr>
            <a:xfrm>
              <a:off x="0" y="0"/>
              <a:ext cx="1538054" cy="1533389"/>
            </a:xfrm>
            <a:custGeom>
              <a:avLst/>
              <a:gdLst/>
              <a:ahLst/>
              <a:cxnLst/>
              <a:rect l="l" t="t" r="r" b="b"/>
              <a:pathLst>
                <a:path w="1538054" h="1533389">
                  <a:moveTo>
                    <a:pt x="0" y="766694"/>
                  </a:moveTo>
                  <a:cubicBezTo>
                    <a:pt x="0" y="343259"/>
                    <a:pt x="344330" y="0"/>
                    <a:pt x="769019" y="0"/>
                  </a:cubicBezTo>
                  <a:cubicBezTo>
                    <a:pt x="1193708" y="0"/>
                    <a:pt x="1538054" y="343259"/>
                    <a:pt x="1538054" y="766694"/>
                  </a:cubicBezTo>
                  <a:cubicBezTo>
                    <a:pt x="1538054" y="1190129"/>
                    <a:pt x="1193708" y="1533389"/>
                    <a:pt x="769019" y="1533389"/>
                  </a:cubicBezTo>
                  <a:cubicBezTo>
                    <a:pt x="344330" y="1533389"/>
                    <a:pt x="0" y="1190129"/>
                    <a:pt x="0" y="766694"/>
                  </a:cubicBezTo>
                  <a:close/>
                </a:path>
              </a:pathLst>
            </a:custGeom>
            <a:gradFill rotWithShape="1">
              <a:gsLst>
                <a:gs pos="0">
                  <a:srgbClr val="0CC0DF">
                    <a:alpha val="100000"/>
                  </a:srgbClr>
                </a:gs>
                <a:gs pos="100000">
                  <a:srgbClr val="FFDE59">
                    <a:alpha val="100000"/>
                  </a:srgbClr>
                </a:gs>
              </a:gsLst>
              <a:lin ang="0"/>
            </a:gradFill>
          </p:spPr>
        </p:sp>
      </p:grpSp>
      <p:grpSp>
        <p:nvGrpSpPr>
          <p:cNvPr id="19" name="Group 19"/>
          <p:cNvGrpSpPr/>
          <p:nvPr/>
        </p:nvGrpSpPr>
        <p:grpSpPr>
          <a:xfrm>
            <a:off x="8063147" y="5947996"/>
            <a:ext cx="1694051" cy="1689000"/>
            <a:chOff x="0" y="0"/>
            <a:chExt cx="1537990" cy="1533404"/>
          </a:xfrm>
        </p:grpSpPr>
        <p:sp>
          <p:nvSpPr>
            <p:cNvPr id="20" name="Freeform 20"/>
            <p:cNvSpPr/>
            <p:nvPr/>
          </p:nvSpPr>
          <p:spPr>
            <a:xfrm>
              <a:off x="0" y="0"/>
              <a:ext cx="1538054" cy="1533389"/>
            </a:xfrm>
            <a:custGeom>
              <a:avLst/>
              <a:gdLst/>
              <a:ahLst/>
              <a:cxnLst/>
              <a:rect l="l" t="t" r="r" b="b"/>
              <a:pathLst>
                <a:path w="1538054" h="1533389">
                  <a:moveTo>
                    <a:pt x="0" y="766694"/>
                  </a:moveTo>
                  <a:cubicBezTo>
                    <a:pt x="0" y="343259"/>
                    <a:pt x="344330" y="0"/>
                    <a:pt x="769019" y="0"/>
                  </a:cubicBezTo>
                  <a:cubicBezTo>
                    <a:pt x="1193708" y="0"/>
                    <a:pt x="1538054" y="343259"/>
                    <a:pt x="1538054" y="766694"/>
                  </a:cubicBezTo>
                  <a:cubicBezTo>
                    <a:pt x="1538054" y="1190129"/>
                    <a:pt x="1193708" y="1533389"/>
                    <a:pt x="769019" y="1533389"/>
                  </a:cubicBezTo>
                  <a:cubicBezTo>
                    <a:pt x="344330" y="1533389"/>
                    <a:pt x="0" y="1190129"/>
                    <a:pt x="0" y="766694"/>
                  </a:cubicBezTo>
                  <a:close/>
                </a:path>
              </a:pathLst>
            </a:custGeom>
            <a:gradFill rotWithShape="1">
              <a:gsLst>
                <a:gs pos="0">
                  <a:srgbClr val="0CC0DF">
                    <a:alpha val="100000"/>
                  </a:srgbClr>
                </a:gs>
                <a:gs pos="100000">
                  <a:srgbClr val="FFDE59">
                    <a:alpha val="100000"/>
                  </a:srgbClr>
                </a:gs>
              </a:gsLst>
              <a:lin ang="0"/>
            </a:gradFill>
          </p:spPr>
        </p:sp>
      </p:grpSp>
      <p:grpSp>
        <p:nvGrpSpPr>
          <p:cNvPr id="21" name="Group 21"/>
          <p:cNvGrpSpPr/>
          <p:nvPr/>
        </p:nvGrpSpPr>
        <p:grpSpPr>
          <a:xfrm>
            <a:off x="6369096" y="8143085"/>
            <a:ext cx="1694051" cy="1689000"/>
            <a:chOff x="0" y="0"/>
            <a:chExt cx="1537990" cy="1533404"/>
          </a:xfrm>
        </p:grpSpPr>
        <p:sp>
          <p:nvSpPr>
            <p:cNvPr id="22" name="Freeform 22"/>
            <p:cNvSpPr/>
            <p:nvPr/>
          </p:nvSpPr>
          <p:spPr>
            <a:xfrm>
              <a:off x="0" y="0"/>
              <a:ext cx="1538054" cy="1533389"/>
            </a:xfrm>
            <a:custGeom>
              <a:avLst/>
              <a:gdLst/>
              <a:ahLst/>
              <a:cxnLst/>
              <a:rect l="l" t="t" r="r" b="b"/>
              <a:pathLst>
                <a:path w="1538054" h="1533389">
                  <a:moveTo>
                    <a:pt x="0" y="766694"/>
                  </a:moveTo>
                  <a:cubicBezTo>
                    <a:pt x="0" y="343259"/>
                    <a:pt x="344330" y="0"/>
                    <a:pt x="769019" y="0"/>
                  </a:cubicBezTo>
                  <a:cubicBezTo>
                    <a:pt x="1193708" y="0"/>
                    <a:pt x="1538054" y="343259"/>
                    <a:pt x="1538054" y="766694"/>
                  </a:cubicBezTo>
                  <a:cubicBezTo>
                    <a:pt x="1538054" y="1190129"/>
                    <a:pt x="1193708" y="1533389"/>
                    <a:pt x="769019" y="1533389"/>
                  </a:cubicBezTo>
                  <a:cubicBezTo>
                    <a:pt x="344330" y="1533389"/>
                    <a:pt x="0" y="1190129"/>
                    <a:pt x="0" y="766694"/>
                  </a:cubicBezTo>
                  <a:close/>
                </a:path>
              </a:pathLst>
            </a:custGeom>
            <a:gradFill rotWithShape="1">
              <a:gsLst>
                <a:gs pos="0">
                  <a:srgbClr val="0CC0DF">
                    <a:alpha val="100000"/>
                  </a:srgbClr>
                </a:gs>
                <a:gs pos="100000">
                  <a:srgbClr val="FFDE59">
                    <a:alpha val="100000"/>
                  </a:srgbClr>
                </a:gs>
              </a:gsLst>
              <a:lin ang="0"/>
            </a:gradFill>
          </p:spPr>
        </p:sp>
      </p:grpSp>
      <p:grpSp>
        <p:nvGrpSpPr>
          <p:cNvPr id="23" name="Group 23"/>
          <p:cNvGrpSpPr/>
          <p:nvPr/>
        </p:nvGrpSpPr>
        <p:grpSpPr>
          <a:xfrm>
            <a:off x="8181351" y="8503771"/>
            <a:ext cx="3526530" cy="1224893"/>
            <a:chOff x="0" y="0"/>
            <a:chExt cx="3201654" cy="1112052"/>
          </a:xfrm>
        </p:grpSpPr>
        <p:sp>
          <p:nvSpPr>
            <p:cNvPr id="24" name="Freeform 24"/>
            <p:cNvSpPr/>
            <p:nvPr/>
          </p:nvSpPr>
          <p:spPr>
            <a:xfrm>
              <a:off x="0" y="0"/>
              <a:ext cx="3201636" cy="1112025"/>
            </a:xfrm>
            <a:custGeom>
              <a:avLst/>
              <a:gdLst/>
              <a:ahLst/>
              <a:cxnLst/>
              <a:rect l="l" t="t" r="r" b="b"/>
              <a:pathLst>
                <a:path w="3201636" h="1112025">
                  <a:moveTo>
                    <a:pt x="2632707" y="0"/>
                  </a:moveTo>
                  <a:cubicBezTo>
                    <a:pt x="0" y="0"/>
                    <a:pt x="0" y="0"/>
                    <a:pt x="0" y="0"/>
                  </a:cubicBezTo>
                  <a:cubicBezTo>
                    <a:pt x="0" y="1112025"/>
                    <a:pt x="0" y="1112025"/>
                    <a:pt x="0" y="1112025"/>
                  </a:cubicBezTo>
                  <a:cubicBezTo>
                    <a:pt x="2632707" y="1112025"/>
                    <a:pt x="2632707" y="1112025"/>
                    <a:pt x="2632707" y="1112025"/>
                  </a:cubicBezTo>
                  <a:cubicBezTo>
                    <a:pt x="2946073" y="1112025"/>
                    <a:pt x="3201636" y="862295"/>
                    <a:pt x="3201636" y="555964"/>
                  </a:cubicBezTo>
                  <a:cubicBezTo>
                    <a:pt x="3201636" y="249632"/>
                    <a:pt x="2946072" y="0"/>
                    <a:pt x="2632707" y="0"/>
                  </a:cubicBezTo>
                  <a:close/>
                </a:path>
              </a:pathLst>
            </a:custGeom>
            <a:solidFill>
              <a:srgbClr val="F2F2F2"/>
            </a:solidFill>
          </p:spPr>
        </p:sp>
      </p:grpSp>
      <p:grpSp>
        <p:nvGrpSpPr>
          <p:cNvPr id="25" name="Group 25"/>
          <p:cNvGrpSpPr/>
          <p:nvPr/>
        </p:nvGrpSpPr>
        <p:grpSpPr>
          <a:xfrm>
            <a:off x="10090800" y="6412103"/>
            <a:ext cx="3526530" cy="1224893"/>
            <a:chOff x="0" y="0"/>
            <a:chExt cx="3201654" cy="1112052"/>
          </a:xfrm>
        </p:grpSpPr>
        <p:sp>
          <p:nvSpPr>
            <p:cNvPr id="26" name="Freeform 26"/>
            <p:cNvSpPr/>
            <p:nvPr/>
          </p:nvSpPr>
          <p:spPr>
            <a:xfrm>
              <a:off x="0" y="0"/>
              <a:ext cx="3201636" cy="1112025"/>
            </a:xfrm>
            <a:custGeom>
              <a:avLst/>
              <a:gdLst/>
              <a:ahLst/>
              <a:cxnLst/>
              <a:rect l="l" t="t" r="r" b="b"/>
              <a:pathLst>
                <a:path w="3201636" h="1112025">
                  <a:moveTo>
                    <a:pt x="2632707" y="0"/>
                  </a:moveTo>
                  <a:cubicBezTo>
                    <a:pt x="0" y="0"/>
                    <a:pt x="0" y="0"/>
                    <a:pt x="0" y="0"/>
                  </a:cubicBezTo>
                  <a:cubicBezTo>
                    <a:pt x="0" y="1112025"/>
                    <a:pt x="0" y="1112025"/>
                    <a:pt x="0" y="1112025"/>
                  </a:cubicBezTo>
                  <a:cubicBezTo>
                    <a:pt x="2632707" y="1112025"/>
                    <a:pt x="2632707" y="1112025"/>
                    <a:pt x="2632707" y="1112025"/>
                  </a:cubicBezTo>
                  <a:cubicBezTo>
                    <a:pt x="2946073" y="1112025"/>
                    <a:pt x="3201636" y="862295"/>
                    <a:pt x="3201636" y="555964"/>
                  </a:cubicBezTo>
                  <a:cubicBezTo>
                    <a:pt x="3201636" y="249632"/>
                    <a:pt x="2946072" y="0"/>
                    <a:pt x="2632707" y="0"/>
                  </a:cubicBezTo>
                  <a:close/>
                </a:path>
              </a:pathLst>
            </a:custGeom>
            <a:solidFill>
              <a:srgbClr val="F2F2F2"/>
            </a:solidFill>
          </p:spPr>
        </p:sp>
      </p:grpSp>
      <p:grpSp>
        <p:nvGrpSpPr>
          <p:cNvPr id="27" name="Group 27"/>
          <p:cNvGrpSpPr/>
          <p:nvPr/>
        </p:nvGrpSpPr>
        <p:grpSpPr>
          <a:xfrm>
            <a:off x="11854065" y="4218892"/>
            <a:ext cx="3526530" cy="1224893"/>
            <a:chOff x="0" y="0"/>
            <a:chExt cx="3201654" cy="1112052"/>
          </a:xfrm>
        </p:grpSpPr>
        <p:sp>
          <p:nvSpPr>
            <p:cNvPr id="28" name="Freeform 28"/>
            <p:cNvSpPr/>
            <p:nvPr/>
          </p:nvSpPr>
          <p:spPr>
            <a:xfrm>
              <a:off x="0" y="0"/>
              <a:ext cx="3201636" cy="1112025"/>
            </a:xfrm>
            <a:custGeom>
              <a:avLst/>
              <a:gdLst/>
              <a:ahLst/>
              <a:cxnLst/>
              <a:rect l="l" t="t" r="r" b="b"/>
              <a:pathLst>
                <a:path w="3201636" h="1112025">
                  <a:moveTo>
                    <a:pt x="2632707" y="0"/>
                  </a:moveTo>
                  <a:cubicBezTo>
                    <a:pt x="0" y="0"/>
                    <a:pt x="0" y="0"/>
                    <a:pt x="0" y="0"/>
                  </a:cubicBezTo>
                  <a:cubicBezTo>
                    <a:pt x="0" y="1112025"/>
                    <a:pt x="0" y="1112025"/>
                    <a:pt x="0" y="1112025"/>
                  </a:cubicBezTo>
                  <a:cubicBezTo>
                    <a:pt x="2632707" y="1112025"/>
                    <a:pt x="2632707" y="1112025"/>
                    <a:pt x="2632707" y="1112025"/>
                  </a:cubicBezTo>
                  <a:cubicBezTo>
                    <a:pt x="2946073" y="1112025"/>
                    <a:pt x="3201636" y="862295"/>
                    <a:pt x="3201636" y="555964"/>
                  </a:cubicBezTo>
                  <a:cubicBezTo>
                    <a:pt x="3201636" y="249632"/>
                    <a:pt x="2946072" y="0"/>
                    <a:pt x="2632707" y="0"/>
                  </a:cubicBezTo>
                  <a:close/>
                </a:path>
              </a:pathLst>
            </a:custGeom>
            <a:solidFill>
              <a:srgbClr val="F2F2F2"/>
            </a:solidFill>
          </p:spPr>
        </p:sp>
      </p:grpSp>
      <p:grpSp>
        <p:nvGrpSpPr>
          <p:cNvPr id="29" name="Group 29"/>
          <p:cNvGrpSpPr/>
          <p:nvPr/>
        </p:nvGrpSpPr>
        <p:grpSpPr>
          <a:xfrm>
            <a:off x="13365240" y="2373719"/>
            <a:ext cx="3526530" cy="1224893"/>
            <a:chOff x="0" y="0"/>
            <a:chExt cx="3201654" cy="1112052"/>
          </a:xfrm>
        </p:grpSpPr>
        <p:sp>
          <p:nvSpPr>
            <p:cNvPr id="30" name="Freeform 30"/>
            <p:cNvSpPr/>
            <p:nvPr/>
          </p:nvSpPr>
          <p:spPr>
            <a:xfrm>
              <a:off x="0" y="0"/>
              <a:ext cx="3201636" cy="1112025"/>
            </a:xfrm>
            <a:custGeom>
              <a:avLst/>
              <a:gdLst/>
              <a:ahLst/>
              <a:cxnLst/>
              <a:rect l="l" t="t" r="r" b="b"/>
              <a:pathLst>
                <a:path w="3201636" h="1112025">
                  <a:moveTo>
                    <a:pt x="2632707" y="0"/>
                  </a:moveTo>
                  <a:cubicBezTo>
                    <a:pt x="0" y="0"/>
                    <a:pt x="0" y="0"/>
                    <a:pt x="0" y="0"/>
                  </a:cubicBezTo>
                  <a:cubicBezTo>
                    <a:pt x="0" y="1112025"/>
                    <a:pt x="0" y="1112025"/>
                    <a:pt x="0" y="1112025"/>
                  </a:cubicBezTo>
                  <a:cubicBezTo>
                    <a:pt x="2632707" y="1112025"/>
                    <a:pt x="2632707" y="1112025"/>
                    <a:pt x="2632707" y="1112025"/>
                  </a:cubicBezTo>
                  <a:cubicBezTo>
                    <a:pt x="2946073" y="1112025"/>
                    <a:pt x="3201636" y="862295"/>
                    <a:pt x="3201636" y="555964"/>
                  </a:cubicBezTo>
                  <a:cubicBezTo>
                    <a:pt x="3201636" y="249632"/>
                    <a:pt x="2946072" y="0"/>
                    <a:pt x="2632707" y="0"/>
                  </a:cubicBezTo>
                  <a:close/>
                </a:path>
              </a:pathLst>
            </a:custGeom>
            <a:solidFill>
              <a:srgbClr val="F2F2F2"/>
            </a:solidFill>
          </p:spPr>
        </p:sp>
      </p:grpSp>
      <p:sp>
        <p:nvSpPr>
          <p:cNvPr id="31" name="Freeform 31"/>
          <p:cNvSpPr/>
          <p:nvPr/>
        </p:nvSpPr>
        <p:spPr>
          <a:xfrm>
            <a:off x="12920344" y="649813"/>
            <a:ext cx="1393972" cy="982358"/>
          </a:xfrm>
          <a:custGeom>
            <a:avLst/>
            <a:gdLst/>
            <a:ahLst/>
            <a:cxnLst/>
            <a:rect l="l" t="t" r="r" b="b"/>
            <a:pathLst>
              <a:path w="1393972" h="982358">
                <a:moveTo>
                  <a:pt x="0" y="0"/>
                </a:moveTo>
                <a:lnTo>
                  <a:pt x="1393972" y="0"/>
                </a:lnTo>
                <a:lnTo>
                  <a:pt x="1393972" y="982358"/>
                </a:lnTo>
                <a:lnTo>
                  <a:pt x="0" y="982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a:off x="11883736" y="2012265"/>
            <a:ext cx="507034" cy="1586347"/>
          </a:xfrm>
          <a:custGeom>
            <a:avLst/>
            <a:gdLst/>
            <a:ahLst/>
            <a:cxnLst/>
            <a:rect l="l" t="t" r="r" b="b"/>
            <a:pathLst>
              <a:path w="507034" h="1586347">
                <a:moveTo>
                  <a:pt x="0" y="0"/>
                </a:moveTo>
                <a:lnTo>
                  <a:pt x="507035" y="0"/>
                </a:lnTo>
                <a:lnTo>
                  <a:pt x="507035" y="1586347"/>
                </a:lnTo>
                <a:lnTo>
                  <a:pt x="0" y="1586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9871868" y="3986838"/>
            <a:ext cx="1451099" cy="1596273"/>
          </a:xfrm>
          <a:custGeom>
            <a:avLst/>
            <a:gdLst/>
            <a:ahLst/>
            <a:cxnLst/>
            <a:rect l="l" t="t" r="r" b="b"/>
            <a:pathLst>
              <a:path w="1451099" h="1596273">
                <a:moveTo>
                  <a:pt x="0" y="0"/>
                </a:moveTo>
                <a:lnTo>
                  <a:pt x="1451099" y="0"/>
                </a:lnTo>
                <a:lnTo>
                  <a:pt x="1451099" y="1596273"/>
                </a:lnTo>
                <a:lnTo>
                  <a:pt x="0" y="1596273"/>
                </a:lnTo>
                <a:lnTo>
                  <a:pt x="0" y="0"/>
                </a:lnTo>
                <a:close/>
              </a:path>
            </a:pathLst>
          </a:custGeom>
          <a:blipFill>
            <a:blip r:embed="rId7"/>
            <a:stretch>
              <a:fillRect l="-10004"/>
            </a:stretch>
          </a:blipFill>
          <a:ln cap="sq">
            <a:noFill/>
            <a:prstDash val="solid"/>
            <a:miter/>
          </a:ln>
        </p:spPr>
      </p:sp>
      <p:sp>
        <p:nvSpPr>
          <p:cNvPr id="34" name="Freeform 34"/>
          <p:cNvSpPr/>
          <p:nvPr/>
        </p:nvSpPr>
        <p:spPr>
          <a:xfrm>
            <a:off x="8461071" y="6133814"/>
            <a:ext cx="898203" cy="1317365"/>
          </a:xfrm>
          <a:custGeom>
            <a:avLst/>
            <a:gdLst/>
            <a:ahLst/>
            <a:cxnLst/>
            <a:rect l="l" t="t" r="r" b="b"/>
            <a:pathLst>
              <a:path w="898203" h="1317365">
                <a:moveTo>
                  <a:pt x="0" y="0"/>
                </a:moveTo>
                <a:lnTo>
                  <a:pt x="898203" y="0"/>
                </a:lnTo>
                <a:lnTo>
                  <a:pt x="898203" y="1317364"/>
                </a:lnTo>
                <a:lnTo>
                  <a:pt x="0" y="13173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6802183" y="8305951"/>
            <a:ext cx="827876" cy="1363269"/>
          </a:xfrm>
          <a:custGeom>
            <a:avLst/>
            <a:gdLst/>
            <a:ahLst/>
            <a:cxnLst/>
            <a:rect l="l" t="t" r="r" b="b"/>
            <a:pathLst>
              <a:path w="827876" h="1363269">
                <a:moveTo>
                  <a:pt x="0" y="0"/>
                </a:moveTo>
                <a:lnTo>
                  <a:pt x="827876" y="0"/>
                </a:lnTo>
                <a:lnTo>
                  <a:pt x="827876" y="1363269"/>
                </a:lnTo>
                <a:lnTo>
                  <a:pt x="0" y="13632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a:off x="1939685" y="4758411"/>
            <a:ext cx="5488313" cy="917428"/>
          </a:xfrm>
          <a:prstGeom prst="rect">
            <a:avLst/>
          </a:prstGeom>
        </p:spPr>
        <p:txBody>
          <a:bodyPr lIns="0" tIns="0" rIns="0" bIns="0" rtlCol="0" anchor="t">
            <a:spAutoFit/>
          </a:bodyPr>
          <a:lstStyle/>
          <a:p>
            <a:pPr algn="l">
              <a:lnSpc>
                <a:spcPts val="6123"/>
              </a:lnSpc>
            </a:pPr>
            <a:r>
              <a:rPr lang="en-US" sz="6184" spc="216">
                <a:solidFill>
                  <a:srgbClr val="040506"/>
                </a:solidFill>
                <a:latin typeface="Codec Pro ExtraBold"/>
                <a:ea typeface="Codec Pro ExtraBold"/>
                <a:cs typeface="Codec Pro ExtraBold"/>
                <a:sym typeface="Codec Pro ExtraBold"/>
              </a:rPr>
              <a:t>ABOUT DATA</a:t>
            </a:r>
          </a:p>
        </p:txBody>
      </p:sp>
      <p:sp>
        <p:nvSpPr>
          <p:cNvPr id="37" name="TextBox 37"/>
          <p:cNvSpPr txBox="1"/>
          <p:nvPr/>
        </p:nvSpPr>
        <p:spPr>
          <a:xfrm>
            <a:off x="15128505" y="821778"/>
            <a:ext cx="2498637"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Mumbai</a:t>
            </a:r>
          </a:p>
        </p:txBody>
      </p:sp>
      <p:sp>
        <p:nvSpPr>
          <p:cNvPr id="38" name="TextBox 38"/>
          <p:cNvSpPr txBox="1"/>
          <p:nvPr/>
        </p:nvSpPr>
        <p:spPr>
          <a:xfrm>
            <a:off x="13617330" y="2662632"/>
            <a:ext cx="3022351"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Delhi NCR</a:t>
            </a:r>
          </a:p>
        </p:txBody>
      </p:sp>
      <p:sp>
        <p:nvSpPr>
          <p:cNvPr id="39" name="TextBox 39"/>
          <p:cNvSpPr txBox="1"/>
          <p:nvPr/>
        </p:nvSpPr>
        <p:spPr>
          <a:xfrm>
            <a:off x="12187560" y="4507805"/>
            <a:ext cx="2452466"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Chennai</a:t>
            </a:r>
          </a:p>
        </p:txBody>
      </p:sp>
      <p:sp>
        <p:nvSpPr>
          <p:cNvPr id="40" name="TextBox 40"/>
          <p:cNvSpPr txBox="1"/>
          <p:nvPr/>
        </p:nvSpPr>
        <p:spPr>
          <a:xfrm>
            <a:off x="9944616" y="6701017"/>
            <a:ext cx="3878241"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Hyderabad</a:t>
            </a:r>
          </a:p>
        </p:txBody>
      </p:sp>
      <p:sp>
        <p:nvSpPr>
          <p:cNvPr id="41" name="TextBox 41"/>
          <p:cNvSpPr txBox="1"/>
          <p:nvPr/>
        </p:nvSpPr>
        <p:spPr>
          <a:xfrm>
            <a:off x="8535221" y="8792685"/>
            <a:ext cx="2818790"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Open Sauce"/>
                <a:ea typeface="Open Sauce"/>
                <a:cs typeface="Open Sauce"/>
                <a:sym typeface="Open Sauce"/>
              </a:rPr>
              <a:t>Indore</a:t>
            </a:r>
          </a:p>
        </p:txBody>
      </p:sp>
      <p:sp>
        <p:nvSpPr>
          <p:cNvPr id="42" name="TextBox 42"/>
          <p:cNvSpPr txBox="1"/>
          <p:nvPr/>
        </p:nvSpPr>
        <p:spPr>
          <a:xfrm>
            <a:off x="640307" y="6095714"/>
            <a:ext cx="6058196" cy="2316861"/>
          </a:xfrm>
          <a:prstGeom prst="rect">
            <a:avLst/>
          </a:prstGeom>
        </p:spPr>
        <p:txBody>
          <a:bodyPr lIns="0" tIns="0" rIns="0" bIns="0" rtlCol="0" anchor="t">
            <a:spAutoFit/>
          </a:bodyPr>
          <a:lstStyle/>
          <a:p>
            <a:pPr algn="ctr">
              <a:lnSpc>
                <a:spcPts val="4641"/>
              </a:lnSpc>
              <a:spcBef>
                <a:spcPct val="0"/>
              </a:spcBef>
            </a:pPr>
            <a:r>
              <a:rPr lang="en-US" sz="3570">
                <a:solidFill>
                  <a:srgbClr val="000000"/>
                </a:solidFill>
                <a:latin typeface="Open Sauce"/>
                <a:ea typeface="Open Sauce"/>
                <a:cs typeface="Open Sauce"/>
                <a:sym typeface="Open Sauce"/>
              </a:rPr>
              <a:t>There were 5 cities in which they were providing insurance to the customers.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757864" y="2547270"/>
            <a:ext cx="6306960" cy="6309618"/>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id="4" name="Group 4"/>
          <p:cNvGrpSpPr/>
          <p:nvPr/>
        </p:nvGrpSpPr>
        <p:grpSpPr>
          <a:xfrm>
            <a:off x="15064824" y="2145857"/>
            <a:ext cx="2572896" cy="2282867"/>
            <a:chOff x="0" y="0"/>
            <a:chExt cx="2787410" cy="2473200"/>
          </a:xfrm>
        </p:grpSpPr>
        <p:sp>
          <p:nvSpPr>
            <p:cNvPr id="5" name="Freeform 5"/>
            <p:cNvSpPr/>
            <p:nvPr/>
          </p:nvSpPr>
          <p:spPr>
            <a:xfrm>
              <a:off x="0" y="0"/>
              <a:ext cx="2787480" cy="2473188"/>
            </a:xfrm>
            <a:custGeom>
              <a:avLst/>
              <a:gdLst/>
              <a:ahLst/>
              <a:cxnLst/>
              <a:rect l="l" t="t" r="r" b="b"/>
              <a:pathLst>
                <a:path w="2787480" h="2473188">
                  <a:moveTo>
                    <a:pt x="0" y="1236594"/>
                  </a:moveTo>
                  <a:cubicBezTo>
                    <a:pt x="0" y="553605"/>
                    <a:pt x="623916" y="0"/>
                    <a:pt x="1393745" y="0"/>
                  </a:cubicBezTo>
                  <a:cubicBezTo>
                    <a:pt x="2163575" y="0"/>
                    <a:pt x="2787480" y="553605"/>
                    <a:pt x="2787480" y="1236594"/>
                  </a:cubicBezTo>
                  <a:cubicBezTo>
                    <a:pt x="2787480" y="1919583"/>
                    <a:pt x="2163575" y="2473188"/>
                    <a:pt x="1393745" y="2473188"/>
                  </a:cubicBezTo>
                  <a:cubicBezTo>
                    <a:pt x="623916" y="2473188"/>
                    <a:pt x="0" y="1919583"/>
                    <a:pt x="0" y="1236594"/>
                  </a:cubicBezTo>
                  <a:close/>
                </a:path>
              </a:pathLst>
            </a:custGeom>
            <a:gradFill rotWithShape="1">
              <a:gsLst>
                <a:gs pos="0">
                  <a:srgbClr val="0CC0DF">
                    <a:alpha val="100000"/>
                  </a:srgbClr>
                </a:gs>
                <a:gs pos="100000">
                  <a:srgbClr val="FFDE59">
                    <a:alpha val="100000"/>
                  </a:srgbClr>
                </a:gs>
              </a:gsLst>
              <a:lin ang="0"/>
            </a:gradFill>
          </p:spPr>
        </p:sp>
      </p:grpSp>
      <p:grpSp>
        <p:nvGrpSpPr>
          <p:cNvPr id="6" name="Group 6"/>
          <p:cNvGrpSpPr/>
          <p:nvPr/>
        </p:nvGrpSpPr>
        <p:grpSpPr>
          <a:xfrm>
            <a:off x="14372985" y="3913002"/>
            <a:ext cx="507082" cy="51572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BF63"/>
            </a:solidFill>
          </p:spPr>
        </p:sp>
      </p:grpSp>
      <p:grpSp>
        <p:nvGrpSpPr>
          <p:cNvPr id="9" name="Group 9"/>
          <p:cNvGrpSpPr/>
          <p:nvPr/>
        </p:nvGrpSpPr>
        <p:grpSpPr>
          <a:xfrm>
            <a:off x="14372985" y="6975433"/>
            <a:ext cx="507082" cy="515722"/>
            <a:chOff x="0" y="0"/>
            <a:chExt cx="549360" cy="558720"/>
          </a:xfrm>
        </p:grpSpPr>
        <p:sp>
          <p:nvSpPr>
            <p:cNvPr id="10" name="Freeform 1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1" name="Freeform 1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BF63"/>
            </a:solidFill>
          </p:spPr>
        </p:sp>
      </p:grpSp>
      <p:grpSp>
        <p:nvGrpSpPr>
          <p:cNvPr id="12" name="Group 12"/>
          <p:cNvGrpSpPr/>
          <p:nvPr/>
        </p:nvGrpSpPr>
        <p:grpSpPr>
          <a:xfrm>
            <a:off x="14513878" y="7124966"/>
            <a:ext cx="219315" cy="216656"/>
            <a:chOff x="0" y="0"/>
            <a:chExt cx="237600" cy="234720"/>
          </a:xfrm>
        </p:grpSpPr>
        <p:sp>
          <p:nvSpPr>
            <p:cNvPr id="13" name="Freeform 1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00BF63"/>
            </a:solidFill>
          </p:spPr>
        </p:sp>
      </p:grpSp>
      <p:grpSp>
        <p:nvGrpSpPr>
          <p:cNvPr id="14" name="Group 14"/>
          <p:cNvGrpSpPr/>
          <p:nvPr/>
        </p:nvGrpSpPr>
        <p:grpSpPr>
          <a:xfrm>
            <a:off x="8942620" y="6975433"/>
            <a:ext cx="507082" cy="515722"/>
            <a:chOff x="0" y="0"/>
            <a:chExt cx="549360" cy="558720"/>
          </a:xfrm>
        </p:grpSpPr>
        <p:sp>
          <p:nvSpPr>
            <p:cNvPr id="15" name="Freeform 15"/>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16" name="Freeform 16"/>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BF63"/>
            </a:solidFill>
          </p:spPr>
        </p:sp>
      </p:grpSp>
      <p:grpSp>
        <p:nvGrpSpPr>
          <p:cNvPr id="17" name="Group 17"/>
          <p:cNvGrpSpPr/>
          <p:nvPr/>
        </p:nvGrpSpPr>
        <p:grpSpPr>
          <a:xfrm>
            <a:off x="9088830" y="7124966"/>
            <a:ext cx="219979" cy="216656"/>
            <a:chOff x="0" y="0"/>
            <a:chExt cx="238320" cy="234720"/>
          </a:xfrm>
        </p:grpSpPr>
        <p:sp>
          <p:nvSpPr>
            <p:cNvPr id="18" name="Freeform 18"/>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00BF63"/>
            </a:solidFill>
          </p:spPr>
        </p:sp>
      </p:grpSp>
      <p:grpSp>
        <p:nvGrpSpPr>
          <p:cNvPr id="19" name="Group 19"/>
          <p:cNvGrpSpPr/>
          <p:nvPr/>
        </p:nvGrpSpPr>
        <p:grpSpPr>
          <a:xfrm>
            <a:off x="8942620" y="3913002"/>
            <a:ext cx="507082" cy="515722"/>
            <a:chOff x="0" y="0"/>
            <a:chExt cx="549360" cy="558720"/>
          </a:xfrm>
        </p:grpSpPr>
        <p:sp>
          <p:nvSpPr>
            <p:cNvPr id="20" name="Freeform 20"/>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id="21" name="Freeform 21"/>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00BF63"/>
            </a:solidFill>
          </p:spPr>
        </p:sp>
      </p:grpSp>
      <p:grpSp>
        <p:nvGrpSpPr>
          <p:cNvPr id="22" name="Group 22"/>
          <p:cNvGrpSpPr/>
          <p:nvPr/>
        </p:nvGrpSpPr>
        <p:grpSpPr>
          <a:xfrm>
            <a:off x="14516869" y="4062535"/>
            <a:ext cx="219315" cy="216656"/>
            <a:chOff x="0" y="0"/>
            <a:chExt cx="237600" cy="234720"/>
          </a:xfrm>
        </p:grpSpPr>
        <p:sp>
          <p:nvSpPr>
            <p:cNvPr id="23" name="Freeform 23"/>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00BF63"/>
            </a:solidFill>
          </p:spPr>
        </p:sp>
      </p:grpSp>
      <p:grpSp>
        <p:nvGrpSpPr>
          <p:cNvPr id="24" name="Group 24"/>
          <p:cNvGrpSpPr/>
          <p:nvPr/>
        </p:nvGrpSpPr>
        <p:grpSpPr>
          <a:xfrm>
            <a:off x="9089494" y="4062535"/>
            <a:ext cx="219315" cy="216656"/>
            <a:chOff x="0" y="0"/>
            <a:chExt cx="237600" cy="234720"/>
          </a:xfrm>
        </p:grpSpPr>
        <p:sp>
          <p:nvSpPr>
            <p:cNvPr id="25" name="Freeform 2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00BF63"/>
            </a:solidFill>
          </p:spPr>
        </p:sp>
      </p:grpSp>
      <p:grpSp>
        <p:nvGrpSpPr>
          <p:cNvPr id="26" name="Group 26"/>
          <p:cNvGrpSpPr/>
          <p:nvPr/>
        </p:nvGrpSpPr>
        <p:grpSpPr>
          <a:xfrm>
            <a:off x="9655291" y="3446026"/>
            <a:ext cx="4512106" cy="451210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00BF63"/>
              </a:solidFill>
              <a:prstDash val="solid"/>
              <a:miter/>
            </a:ln>
          </p:spPr>
        </p:sp>
        <p:sp>
          <p:nvSpPr>
            <p:cNvPr id="28" name="TextBox 2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9" name="TextBox 29"/>
          <p:cNvSpPr txBox="1"/>
          <p:nvPr/>
        </p:nvSpPr>
        <p:spPr>
          <a:xfrm>
            <a:off x="1028700" y="819150"/>
            <a:ext cx="5695805" cy="1144600"/>
          </a:xfrm>
          <a:prstGeom prst="rect">
            <a:avLst/>
          </a:prstGeom>
        </p:spPr>
        <p:txBody>
          <a:bodyPr lIns="0" tIns="0" rIns="0" bIns="0" rtlCol="0" anchor="t">
            <a:spAutoFit/>
          </a:bodyPr>
          <a:lstStyle/>
          <a:p>
            <a:pPr marL="0" lvl="0" indent="0" algn="l">
              <a:lnSpc>
                <a:spcPts val="8528"/>
              </a:lnSpc>
              <a:spcBef>
                <a:spcPct val="0"/>
              </a:spcBef>
            </a:pPr>
            <a:r>
              <a:rPr lang="en-US" sz="6180" spc="605">
                <a:solidFill>
                  <a:srgbClr val="231F20"/>
                </a:solidFill>
                <a:latin typeface="Codec Pro ExtraBold"/>
                <a:ea typeface="Codec Pro ExtraBold"/>
                <a:cs typeface="Codec Pro ExtraBold"/>
                <a:sym typeface="Codec Pro ExtraBold"/>
              </a:rPr>
              <a:t>ABOUT DATA  </a:t>
            </a:r>
          </a:p>
        </p:txBody>
      </p:sp>
      <p:sp>
        <p:nvSpPr>
          <p:cNvPr id="30" name="TextBox 30"/>
          <p:cNvSpPr txBox="1"/>
          <p:nvPr/>
        </p:nvSpPr>
        <p:spPr>
          <a:xfrm>
            <a:off x="10426816" y="4935611"/>
            <a:ext cx="2969056" cy="1447209"/>
          </a:xfrm>
          <a:prstGeom prst="rect">
            <a:avLst/>
          </a:prstGeom>
        </p:spPr>
        <p:txBody>
          <a:bodyPr lIns="0" tIns="0" rIns="0" bIns="0" rtlCol="0" anchor="t">
            <a:spAutoFit/>
          </a:bodyPr>
          <a:lstStyle/>
          <a:p>
            <a:pPr algn="ctr">
              <a:lnSpc>
                <a:spcPts val="5807"/>
              </a:lnSpc>
            </a:pPr>
            <a:r>
              <a:rPr lang="en-US" sz="4148" b="1" spc="207">
                <a:solidFill>
                  <a:srgbClr val="000000"/>
                </a:solidFill>
                <a:latin typeface="Open Sauce Bold"/>
                <a:ea typeface="Open Sauce Bold"/>
                <a:cs typeface="Open Sauce Bold"/>
                <a:sym typeface="Open Sauce Bold"/>
              </a:rPr>
              <a:t>SALES MODE</a:t>
            </a:r>
          </a:p>
        </p:txBody>
      </p:sp>
      <p:sp>
        <p:nvSpPr>
          <p:cNvPr id="31" name="Freeform 3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15224791" y="3013590"/>
            <a:ext cx="2223718"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a:ea typeface="Open Sauce"/>
                <a:cs typeface="Open Sauce"/>
                <a:sym typeface="Open Sauce"/>
              </a:rPr>
              <a:t>Offline Direct</a:t>
            </a:r>
          </a:p>
        </p:txBody>
      </p:sp>
      <p:grpSp>
        <p:nvGrpSpPr>
          <p:cNvPr id="34" name="Group 34"/>
          <p:cNvGrpSpPr/>
          <p:nvPr/>
        </p:nvGrpSpPr>
        <p:grpSpPr>
          <a:xfrm>
            <a:off x="5832543" y="2145857"/>
            <a:ext cx="2572896" cy="2282867"/>
            <a:chOff x="0" y="0"/>
            <a:chExt cx="2787410" cy="2473200"/>
          </a:xfrm>
        </p:grpSpPr>
        <p:sp>
          <p:nvSpPr>
            <p:cNvPr id="35" name="Freeform 35"/>
            <p:cNvSpPr/>
            <p:nvPr/>
          </p:nvSpPr>
          <p:spPr>
            <a:xfrm>
              <a:off x="0" y="0"/>
              <a:ext cx="2787480" cy="2473188"/>
            </a:xfrm>
            <a:custGeom>
              <a:avLst/>
              <a:gdLst/>
              <a:ahLst/>
              <a:cxnLst/>
              <a:rect l="l" t="t" r="r" b="b"/>
              <a:pathLst>
                <a:path w="2787480" h="2473188">
                  <a:moveTo>
                    <a:pt x="0" y="1236594"/>
                  </a:moveTo>
                  <a:cubicBezTo>
                    <a:pt x="0" y="553605"/>
                    <a:pt x="623916" y="0"/>
                    <a:pt x="1393745" y="0"/>
                  </a:cubicBezTo>
                  <a:cubicBezTo>
                    <a:pt x="2163575" y="0"/>
                    <a:pt x="2787480" y="553605"/>
                    <a:pt x="2787480" y="1236594"/>
                  </a:cubicBezTo>
                  <a:cubicBezTo>
                    <a:pt x="2787480" y="1919583"/>
                    <a:pt x="2163575" y="2473188"/>
                    <a:pt x="1393745" y="2473188"/>
                  </a:cubicBezTo>
                  <a:cubicBezTo>
                    <a:pt x="623916" y="2473188"/>
                    <a:pt x="0" y="1919583"/>
                    <a:pt x="0" y="1236594"/>
                  </a:cubicBezTo>
                  <a:close/>
                </a:path>
              </a:pathLst>
            </a:custGeom>
            <a:gradFill rotWithShape="1">
              <a:gsLst>
                <a:gs pos="0">
                  <a:srgbClr val="0CC0DF">
                    <a:alpha val="100000"/>
                  </a:srgbClr>
                </a:gs>
                <a:gs pos="100000">
                  <a:srgbClr val="FFDE59">
                    <a:alpha val="100000"/>
                  </a:srgbClr>
                </a:gs>
              </a:gsLst>
              <a:lin ang="0"/>
            </a:gradFill>
          </p:spPr>
        </p:sp>
      </p:grpSp>
      <p:grpSp>
        <p:nvGrpSpPr>
          <p:cNvPr id="36" name="Group 36"/>
          <p:cNvGrpSpPr/>
          <p:nvPr/>
        </p:nvGrpSpPr>
        <p:grpSpPr>
          <a:xfrm>
            <a:off x="5832543" y="7491155"/>
            <a:ext cx="2572896" cy="2282867"/>
            <a:chOff x="0" y="0"/>
            <a:chExt cx="2787410" cy="2473200"/>
          </a:xfrm>
        </p:grpSpPr>
        <p:sp>
          <p:nvSpPr>
            <p:cNvPr id="37" name="Freeform 37"/>
            <p:cNvSpPr/>
            <p:nvPr/>
          </p:nvSpPr>
          <p:spPr>
            <a:xfrm>
              <a:off x="0" y="0"/>
              <a:ext cx="2787480" cy="2473188"/>
            </a:xfrm>
            <a:custGeom>
              <a:avLst/>
              <a:gdLst/>
              <a:ahLst/>
              <a:cxnLst/>
              <a:rect l="l" t="t" r="r" b="b"/>
              <a:pathLst>
                <a:path w="2787480" h="2473188">
                  <a:moveTo>
                    <a:pt x="0" y="1236594"/>
                  </a:moveTo>
                  <a:cubicBezTo>
                    <a:pt x="0" y="553605"/>
                    <a:pt x="623916" y="0"/>
                    <a:pt x="1393745" y="0"/>
                  </a:cubicBezTo>
                  <a:cubicBezTo>
                    <a:pt x="2163575" y="0"/>
                    <a:pt x="2787480" y="553605"/>
                    <a:pt x="2787480" y="1236594"/>
                  </a:cubicBezTo>
                  <a:cubicBezTo>
                    <a:pt x="2787480" y="1919583"/>
                    <a:pt x="2163575" y="2473188"/>
                    <a:pt x="1393745" y="2473188"/>
                  </a:cubicBezTo>
                  <a:cubicBezTo>
                    <a:pt x="623916" y="2473188"/>
                    <a:pt x="0" y="1919583"/>
                    <a:pt x="0" y="1236594"/>
                  </a:cubicBezTo>
                  <a:close/>
                </a:path>
              </a:pathLst>
            </a:custGeom>
            <a:gradFill rotWithShape="1">
              <a:gsLst>
                <a:gs pos="0">
                  <a:srgbClr val="0CC0DF">
                    <a:alpha val="100000"/>
                  </a:srgbClr>
                </a:gs>
                <a:gs pos="100000">
                  <a:srgbClr val="FFDE59">
                    <a:alpha val="100000"/>
                  </a:srgbClr>
                </a:gs>
              </a:gsLst>
              <a:lin ang="0"/>
            </a:gradFill>
          </p:spPr>
        </p:sp>
      </p:grpSp>
      <p:grpSp>
        <p:nvGrpSpPr>
          <p:cNvPr id="38" name="Group 38"/>
          <p:cNvGrpSpPr/>
          <p:nvPr/>
        </p:nvGrpSpPr>
        <p:grpSpPr>
          <a:xfrm>
            <a:off x="15064824" y="7491155"/>
            <a:ext cx="2572896" cy="2282867"/>
            <a:chOff x="0" y="0"/>
            <a:chExt cx="2787410" cy="2473200"/>
          </a:xfrm>
        </p:grpSpPr>
        <p:sp>
          <p:nvSpPr>
            <p:cNvPr id="39" name="Freeform 39"/>
            <p:cNvSpPr/>
            <p:nvPr/>
          </p:nvSpPr>
          <p:spPr>
            <a:xfrm>
              <a:off x="0" y="0"/>
              <a:ext cx="2787480" cy="2473188"/>
            </a:xfrm>
            <a:custGeom>
              <a:avLst/>
              <a:gdLst/>
              <a:ahLst/>
              <a:cxnLst/>
              <a:rect l="l" t="t" r="r" b="b"/>
              <a:pathLst>
                <a:path w="2787480" h="2473188">
                  <a:moveTo>
                    <a:pt x="0" y="1236594"/>
                  </a:moveTo>
                  <a:cubicBezTo>
                    <a:pt x="0" y="553605"/>
                    <a:pt x="623916" y="0"/>
                    <a:pt x="1393745" y="0"/>
                  </a:cubicBezTo>
                  <a:cubicBezTo>
                    <a:pt x="2163575" y="0"/>
                    <a:pt x="2787480" y="553605"/>
                    <a:pt x="2787480" y="1236594"/>
                  </a:cubicBezTo>
                  <a:cubicBezTo>
                    <a:pt x="2787480" y="1919583"/>
                    <a:pt x="2163575" y="2473188"/>
                    <a:pt x="1393745" y="2473188"/>
                  </a:cubicBezTo>
                  <a:cubicBezTo>
                    <a:pt x="623916" y="2473188"/>
                    <a:pt x="0" y="1919583"/>
                    <a:pt x="0" y="1236594"/>
                  </a:cubicBezTo>
                  <a:close/>
                </a:path>
              </a:pathLst>
            </a:custGeom>
            <a:gradFill rotWithShape="1">
              <a:gsLst>
                <a:gs pos="0">
                  <a:srgbClr val="0CC0DF">
                    <a:alpha val="100000"/>
                  </a:srgbClr>
                </a:gs>
                <a:gs pos="100000">
                  <a:srgbClr val="FFDE59">
                    <a:alpha val="100000"/>
                  </a:srgbClr>
                </a:gs>
              </a:gsLst>
              <a:lin ang="0"/>
            </a:gradFill>
          </p:spPr>
        </p:sp>
      </p:grpSp>
      <p:sp>
        <p:nvSpPr>
          <p:cNvPr id="40" name="TextBox 40"/>
          <p:cNvSpPr txBox="1"/>
          <p:nvPr/>
        </p:nvSpPr>
        <p:spPr>
          <a:xfrm>
            <a:off x="6021771" y="3056786"/>
            <a:ext cx="2194441"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a:ea typeface="Open Sauce"/>
                <a:cs typeface="Open Sauce"/>
                <a:sym typeface="Open Sauce"/>
              </a:rPr>
              <a:t>Offline Agent</a:t>
            </a:r>
          </a:p>
        </p:txBody>
      </p:sp>
      <p:sp>
        <p:nvSpPr>
          <p:cNvPr id="41" name="TextBox 41"/>
          <p:cNvSpPr txBox="1"/>
          <p:nvPr/>
        </p:nvSpPr>
        <p:spPr>
          <a:xfrm>
            <a:off x="5832543" y="8402083"/>
            <a:ext cx="2495468"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a:ea typeface="Open Sauce"/>
                <a:cs typeface="Open Sauce"/>
                <a:sym typeface="Open Sauce"/>
              </a:rPr>
              <a:t>Online App</a:t>
            </a:r>
          </a:p>
        </p:txBody>
      </p:sp>
      <p:sp>
        <p:nvSpPr>
          <p:cNvPr id="42" name="TextBox 42"/>
          <p:cNvSpPr txBox="1"/>
          <p:nvPr/>
        </p:nvSpPr>
        <p:spPr>
          <a:xfrm>
            <a:off x="14736184" y="8402083"/>
            <a:ext cx="3232004" cy="43243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a:ea typeface="Open Sauce"/>
                <a:cs typeface="Open Sauce"/>
                <a:sym typeface="Open Sauce"/>
              </a:rPr>
              <a:t>Online Website</a:t>
            </a:r>
          </a:p>
        </p:txBody>
      </p:sp>
      <p:sp>
        <p:nvSpPr>
          <p:cNvPr id="43" name="TextBox 43"/>
          <p:cNvSpPr txBox="1"/>
          <p:nvPr/>
        </p:nvSpPr>
        <p:spPr>
          <a:xfrm>
            <a:off x="227331" y="3460646"/>
            <a:ext cx="4709863" cy="1336573"/>
          </a:xfrm>
          <a:prstGeom prst="rect">
            <a:avLst/>
          </a:prstGeom>
        </p:spPr>
        <p:txBody>
          <a:bodyPr lIns="0" tIns="0" rIns="0" bIns="0" rtlCol="0" anchor="t">
            <a:spAutoFit/>
          </a:bodyPr>
          <a:lstStyle/>
          <a:p>
            <a:pPr algn="l">
              <a:lnSpc>
                <a:spcPts val="3585"/>
              </a:lnSpc>
            </a:pPr>
            <a:r>
              <a:rPr lang="en-US" sz="2758">
                <a:solidFill>
                  <a:srgbClr val="000000"/>
                </a:solidFill>
                <a:latin typeface="Open Sauce"/>
                <a:ea typeface="Open Sauce"/>
                <a:cs typeface="Open Sauce"/>
                <a:sym typeface="Open Sauce"/>
              </a:rPr>
              <a:t>The data available was from Nov,2022 to Apr,2023.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2913075"/>
            <a:chOff x="0" y="0"/>
            <a:chExt cx="4482924" cy="767229"/>
          </a:xfrm>
        </p:grpSpPr>
        <p:sp>
          <p:nvSpPr>
            <p:cNvPr id="4" name="Freeform 4"/>
            <p:cNvSpPr/>
            <p:nvPr/>
          </p:nvSpPr>
          <p:spPr>
            <a:xfrm>
              <a:off x="0" y="0"/>
              <a:ext cx="4482924" cy="767229"/>
            </a:xfrm>
            <a:custGeom>
              <a:avLst/>
              <a:gdLst/>
              <a:ahLst/>
              <a:cxnLst/>
              <a:rect l="l" t="t" r="r" b="b"/>
              <a:pathLst>
                <a:path w="4482924" h="767229">
                  <a:moveTo>
                    <a:pt x="0" y="0"/>
                  </a:moveTo>
                  <a:lnTo>
                    <a:pt x="4482924" y="0"/>
                  </a:lnTo>
                  <a:lnTo>
                    <a:pt x="4482924" y="767229"/>
                  </a:lnTo>
                  <a:lnTo>
                    <a:pt x="0" y="767229"/>
                  </a:lnTo>
                  <a:close/>
                </a:path>
              </a:pathLst>
            </a:custGeom>
            <a:solidFill>
              <a:srgbClr val="00BF63"/>
            </a:solidFill>
          </p:spPr>
        </p:sp>
        <p:sp>
          <p:nvSpPr>
            <p:cNvPr id="5" name="TextBox 5"/>
            <p:cNvSpPr txBox="1"/>
            <p:nvPr/>
          </p:nvSpPr>
          <p:spPr>
            <a:xfrm>
              <a:off x="0" y="-19050"/>
              <a:ext cx="4482924" cy="786279"/>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grpSp>
        <p:nvGrpSpPr>
          <p:cNvPr id="6" name="Group 6"/>
          <p:cNvGrpSpPr/>
          <p:nvPr/>
        </p:nvGrpSpPr>
        <p:grpSpPr>
          <a:xfrm>
            <a:off x="6596044" y="4621028"/>
            <a:ext cx="47625" cy="4637272"/>
            <a:chOff x="0" y="0"/>
            <a:chExt cx="12543" cy="1221339"/>
          </a:xfrm>
        </p:grpSpPr>
        <p:sp>
          <p:nvSpPr>
            <p:cNvPr id="7" name="Freeform 7"/>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8" name="TextBox 8"/>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1644331" y="4621028"/>
            <a:ext cx="47625" cy="4637272"/>
            <a:chOff x="0" y="0"/>
            <a:chExt cx="12543" cy="1221339"/>
          </a:xfrm>
        </p:grpSpPr>
        <p:sp>
          <p:nvSpPr>
            <p:cNvPr id="10" name="Freeform 10"/>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1" name="TextBox 11"/>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634867" y="3882978"/>
            <a:ext cx="1260522" cy="1260522"/>
          </a:xfrm>
          <a:custGeom>
            <a:avLst/>
            <a:gdLst/>
            <a:ahLst/>
            <a:cxnLst/>
            <a:rect l="l" t="t" r="r" b="b"/>
            <a:pathLst>
              <a:path w="1260522" h="1260522">
                <a:moveTo>
                  <a:pt x="0" y="0"/>
                </a:moveTo>
                <a:lnTo>
                  <a:pt x="1260521" y="0"/>
                </a:lnTo>
                <a:lnTo>
                  <a:pt x="1260521" y="1260522"/>
                </a:lnTo>
                <a:lnTo>
                  <a:pt x="0" y="1260522"/>
                </a:lnTo>
                <a:lnTo>
                  <a:pt x="0" y="0"/>
                </a:lnTo>
                <a:close/>
              </a:path>
            </a:pathLst>
          </a:custGeom>
          <a:blipFill>
            <a:blip r:embed="rId3"/>
            <a:stretch>
              <a:fillRect/>
            </a:stretch>
          </a:blipFill>
        </p:spPr>
      </p:sp>
      <p:sp>
        <p:nvSpPr>
          <p:cNvPr id="13" name="Freeform 13"/>
          <p:cNvSpPr/>
          <p:nvPr/>
        </p:nvSpPr>
        <p:spPr>
          <a:xfrm>
            <a:off x="8661682" y="3849646"/>
            <a:ext cx="1293854" cy="1293854"/>
          </a:xfrm>
          <a:custGeom>
            <a:avLst/>
            <a:gdLst/>
            <a:ahLst/>
            <a:cxnLst/>
            <a:rect l="l" t="t" r="r" b="b"/>
            <a:pathLst>
              <a:path w="1293854" h="1293854">
                <a:moveTo>
                  <a:pt x="0" y="0"/>
                </a:moveTo>
                <a:lnTo>
                  <a:pt x="1293854" y="0"/>
                </a:lnTo>
                <a:lnTo>
                  <a:pt x="1293854" y="1293854"/>
                </a:lnTo>
                <a:lnTo>
                  <a:pt x="0" y="1293854"/>
                </a:lnTo>
                <a:lnTo>
                  <a:pt x="0" y="0"/>
                </a:lnTo>
                <a:close/>
              </a:path>
            </a:pathLst>
          </a:custGeom>
          <a:blipFill>
            <a:blip r:embed="rId4"/>
            <a:stretch>
              <a:fillRect/>
            </a:stretch>
          </a:blipFill>
        </p:spPr>
      </p:sp>
      <p:sp>
        <p:nvSpPr>
          <p:cNvPr id="14" name="Freeform 14"/>
          <p:cNvSpPr/>
          <p:nvPr/>
        </p:nvSpPr>
        <p:spPr>
          <a:xfrm>
            <a:off x="13891728" y="3800479"/>
            <a:ext cx="1392189" cy="1392189"/>
          </a:xfrm>
          <a:custGeom>
            <a:avLst/>
            <a:gdLst/>
            <a:ahLst/>
            <a:cxnLst/>
            <a:rect l="l" t="t" r="r" b="b"/>
            <a:pathLst>
              <a:path w="1392189" h="1392189">
                <a:moveTo>
                  <a:pt x="0" y="0"/>
                </a:moveTo>
                <a:lnTo>
                  <a:pt x="1392189" y="0"/>
                </a:lnTo>
                <a:lnTo>
                  <a:pt x="1392189" y="1392188"/>
                </a:lnTo>
                <a:lnTo>
                  <a:pt x="0" y="1392188"/>
                </a:lnTo>
                <a:lnTo>
                  <a:pt x="0" y="0"/>
                </a:lnTo>
                <a:close/>
              </a:path>
            </a:pathLst>
          </a:custGeom>
          <a:blipFill>
            <a:blip r:embed="rId5"/>
            <a:stretch>
              <a:fillRect/>
            </a:stretch>
          </a:blipFill>
        </p:spPr>
      </p:sp>
      <p:sp>
        <p:nvSpPr>
          <p:cNvPr id="15" name="TextBox 15"/>
          <p:cNvSpPr txBox="1"/>
          <p:nvPr/>
        </p:nvSpPr>
        <p:spPr>
          <a:xfrm>
            <a:off x="4375955" y="1346328"/>
            <a:ext cx="9515774" cy="1439342"/>
          </a:xfrm>
          <a:prstGeom prst="rect">
            <a:avLst/>
          </a:prstGeom>
        </p:spPr>
        <p:txBody>
          <a:bodyPr lIns="0" tIns="0" rIns="0" bIns="0" rtlCol="0" anchor="t">
            <a:spAutoFit/>
          </a:bodyPr>
          <a:lstStyle/>
          <a:p>
            <a:pPr marL="0" lvl="0" indent="0" algn="ctr">
              <a:lnSpc>
                <a:spcPts val="10860"/>
              </a:lnSpc>
              <a:spcBef>
                <a:spcPct val="0"/>
              </a:spcBef>
            </a:pPr>
            <a:r>
              <a:rPr lang="en-US" sz="7869" spc="771">
                <a:solidFill>
                  <a:srgbClr val="040506"/>
                </a:solidFill>
                <a:latin typeface="Codec Pro ExtraBold"/>
                <a:ea typeface="Codec Pro ExtraBold"/>
                <a:cs typeface="Codec Pro ExtraBold"/>
                <a:sym typeface="Codec Pro ExtraBold"/>
              </a:rPr>
              <a:t>DASHBOARD</a:t>
            </a:r>
          </a:p>
        </p:txBody>
      </p:sp>
      <p:sp>
        <p:nvSpPr>
          <p:cNvPr id="16" name="TextBox 16"/>
          <p:cNvSpPr txBox="1"/>
          <p:nvPr/>
        </p:nvSpPr>
        <p:spPr>
          <a:xfrm>
            <a:off x="7767526" y="5482612"/>
            <a:ext cx="2732632" cy="797137"/>
          </a:xfrm>
          <a:prstGeom prst="rect">
            <a:avLst/>
          </a:prstGeom>
        </p:spPr>
        <p:txBody>
          <a:bodyPr lIns="0" tIns="0" rIns="0" bIns="0" rtlCol="0" anchor="t">
            <a:spAutoFit/>
          </a:bodyPr>
          <a:lstStyle/>
          <a:p>
            <a:pPr algn="ctr">
              <a:lnSpc>
                <a:spcPts val="3231"/>
              </a:lnSpc>
            </a:pPr>
            <a:r>
              <a:rPr lang="en-US" sz="2341" b="1" spc="229">
                <a:solidFill>
                  <a:srgbClr val="231F20"/>
                </a:solidFill>
                <a:latin typeface="Open Sauce Bold"/>
                <a:ea typeface="Open Sauce Bold"/>
                <a:cs typeface="Open Sauce Bold"/>
                <a:sym typeface="Open Sauce Bold"/>
              </a:rPr>
              <a:t>SALES MODE ANALYSIS</a:t>
            </a:r>
          </a:p>
        </p:txBody>
      </p:sp>
      <p:sp>
        <p:nvSpPr>
          <p:cNvPr id="17" name="TextBox 17"/>
          <p:cNvSpPr txBox="1"/>
          <p:nvPr/>
        </p:nvSpPr>
        <p:spPr>
          <a:xfrm>
            <a:off x="1643323" y="5685753"/>
            <a:ext cx="2732632" cy="390855"/>
          </a:xfrm>
          <a:prstGeom prst="rect">
            <a:avLst/>
          </a:prstGeom>
        </p:spPr>
        <p:txBody>
          <a:bodyPr lIns="0" tIns="0" rIns="0" bIns="0" rtlCol="0" anchor="t">
            <a:spAutoFit/>
          </a:bodyPr>
          <a:lstStyle/>
          <a:p>
            <a:pPr algn="ctr">
              <a:lnSpc>
                <a:spcPts val="3231"/>
              </a:lnSpc>
            </a:pPr>
            <a:r>
              <a:rPr lang="en-US" sz="2341" b="1" spc="229">
                <a:solidFill>
                  <a:srgbClr val="231F20"/>
                </a:solidFill>
                <a:latin typeface="Open Sauce Bold"/>
                <a:ea typeface="Open Sauce Bold"/>
                <a:cs typeface="Open Sauce Bold"/>
                <a:sym typeface="Open Sauce Bold"/>
              </a:rPr>
              <a:t>GENERAL VIEW</a:t>
            </a:r>
          </a:p>
        </p:txBody>
      </p:sp>
      <p:sp>
        <p:nvSpPr>
          <p:cNvPr id="18" name="TextBox 18"/>
          <p:cNvSpPr txBox="1"/>
          <p:nvPr/>
        </p:nvSpPr>
        <p:spPr>
          <a:xfrm>
            <a:off x="13221507" y="5522681"/>
            <a:ext cx="2732632" cy="797137"/>
          </a:xfrm>
          <a:prstGeom prst="rect">
            <a:avLst/>
          </a:prstGeom>
        </p:spPr>
        <p:txBody>
          <a:bodyPr lIns="0" tIns="0" rIns="0" bIns="0" rtlCol="0" anchor="t">
            <a:spAutoFit/>
          </a:bodyPr>
          <a:lstStyle/>
          <a:p>
            <a:pPr algn="ctr">
              <a:lnSpc>
                <a:spcPts val="3231"/>
              </a:lnSpc>
            </a:pPr>
            <a:r>
              <a:rPr lang="en-US" sz="2341" b="1" spc="229">
                <a:solidFill>
                  <a:srgbClr val="231F20"/>
                </a:solidFill>
                <a:latin typeface="Open Sauce Bold"/>
                <a:ea typeface="Open Sauce Bold"/>
                <a:cs typeface="Open Sauce Bold"/>
                <a:sym typeface="Open Sauce Bold"/>
              </a:rPr>
              <a:t>AGE GROUP ANALYSIS</a:t>
            </a:r>
          </a:p>
        </p:txBody>
      </p:sp>
      <p:sp>
        <p:nvSpPr>
          <p:cNvPr id="19" name="TextBox 19"/>
          <p:cNvSpPr txBox="1"/>
          <p:nvPr/>
        </p:nvSpPr>
        <p:spPr>
          <a:xfrm>
            <a:off x="200911" y="6649832"/>
            <a:ext cx="6128433" cy="3248205"/>
          </a:xfrm>
          <a:prstGeom prst="rect">
            <a:avLst/>
          </a:prstGeom>
        </p:spPr>
        <p:txBody>
          <a:bodyPr lIns="0" tIns="0" rIns="0" bIns="0" rtlCol="0" anchor="t">
            <a:spAutoFit/>
          </a:bodyPr>
          <a:lstStyle/>
          <a:p>
            <a:pPr algn="l">
              <a:lnSpc>
                <a:spcPts val="2864"/>
              </a:lnSpc>
            </a:pPr>
            <a:r>
              <a:rPr lang="en-US" sz="2075" spc="203">
                <a:solidFill>
                  <a:srgbClr val="231F20"/>
                </a:solidFill>
                <a:latin typeface="Open Sauce"/>
                <a:ea typeface="Open Sauce"/>
                <a:cs typeface="Open Sauce"/>
                <a:sym typeface="Open Sauce"/>
              </a:rPr>
              <a:t>This view highlights key KPIs for Shield Insurance, including Total Revenue,Total Customers,Daily Revenue Growth(DRG),Daily Customer Growth(DCG).It also represents monthly trends, revenue and customer splits by City, Age Group and Customer Segmententation, offering a clear overview of business performances. </a:t>
            </a:r>
          </a:p>
        </p:txBody>
      </p:sp>
      <p:sp>
        <p:nvSpPr>
          <p:cNvPr id="20" name="TextBox 20"/>
          <p:cNvSpPr txBox="1"/>
          <p:nvPr/>
        </p:nvSpPr>
        <p:spPr>
          <a:xfrm>
            <a:off x="6910000" y="6649832"/>
            <a:ext cx="4468000" cy="2886151"/>
          </a:xfrm>
          <a:prstGeom prst="rect">
            <a:avLst/>
          </a:prstGeom>
        </p:spPr>
        <p:txBody>
          <a:bodyPr lIns="0" tIns="0" rIns="0" bIns="0" rtlCol="0" anchor="t">
            <a:spAutoFit/>
          </a:bodyPr>
          <a:lstStyle/>
          <a:p>
            <a:pPr algn="ctr">
              <a:lnSpc>
                <a:spcPts val="2870"/>
              </a:lnSpc>
            </a:pPr>
            <a:r>
              <a:rPr lang="en-US" sz="2079" spc="203">
                <a:solidFill>
                  <a:srgbClr val="231F20"/>
                </a:solidFill>
                <a:latin typeface="Open Sauce"/>
                <a:ea typeface="Open Sauce"/>
                <a:cs typeface="Open Sauce"/>
                <a:sym typeface="Open Sauce"/>
              </a:rPr>
              <a:t>This view  focuses on the performance of different sales channels. It includes Revenue and Customer Splits by Sales Mode(online vs offline),along with monthly trends for each sales mode..</a:t>
            </a:r>
          </a:p>
        </p:txBody>
      </p:sp>
      <p:sp>
        <p:nvSpPr>
          <p:cNvPr id="21" name="TextBox 21"/>
          <p:cNvSpPr txBox="1"/>
          <p:nvPr/>
        </p:nvSpPr>
        <p:spPr>
          <a:xfrm>
            <a:off x="12519085" y="6649832"/>
            <a:ext cx="4468000" cy="2524201"/>
          </a:xfrm>
          <a:prstGeom prst="rect">
            <a:avLst/>
          </a:prstGeom>
        </p:spPr>
        <p:txBody>
          <a:bodyPr lIns="0" tIns="0" rIns="0" bIns="0" rtlCol="0" anchor="t">
            <a:spAutoFit/>
          </a:bodyPr>
          <a:lstStyle/>
          <a:p>
            <a:pPr algn="ctr">
              <a:lnSpc>
                <a:spcPts val="2870"/>
              </a:lnSpc>
            </a:pPr>
            <a:r>
              <a:rPr lang="en-US" sz="2079" spc="203">
                <a:solidFill>
                  <a:srgbClr val="231F20"/>
                </a:solidFill>
                <a:latin typeface="Open Sauce"/>
                <a:ea typeface="Open Sauce"/>
                <a:cs typeface="Open Sauce"/>
                <a:sym typeface="Open Sauce"/>
              </a:rPr>
              <a:t>This view shows insights on age group vs policy preference, sales mode and expected settlement along with a monthly customer trend by age group and total customers by age group.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35848" y="0"/>
            <a:ext cx="18423848" cy="10287000"/>
          </a:xfrm>
          <a:custGeom>
            <a:avLst/>
            <a:gdLst/>
            <a:ahLst/>
            <a:cxnLst/>
            <a:rect l="l" t="t" r="r" b="b"/>
            <a:pathLst>
              <a:path w="18423848" h="10287000">
                <a:moveTo>
                  <a:pt x="0" y="0"/>
                </a:moveTo>
                <a:lnTo>
                  <a:pt x="18423848" y="0"/>
                </a:lnTo>
                <a:lnTo>
                  <a:pt x="18423848" y="10287000"/>
                </a:lnTo>
                <a:lnTo>
                  <a:pt x="0" y="10287000"/>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1100</Words>
  <Application>Microsoft Office PowerPoint</Application>
  <PresentationFormat>Custom</PresentationFormat>
  <Paragraphs>126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 Bold</vt:lpstr>
      <vt:lpstr>Arial</vt:lpstr>
      <vt:lpstr>Open Sauce</vt:lpstr>
      <vt:lpstr>Codec Pro ExtraBold</vt:lpstr>
      <vt:lpstr>Calibri</vt:lpstr>
      <vt:lpstr>Montserrat</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 ANALYSIS</dc:title>
  <cp:lastModifiedBy>SHARANYA  SHUKLA</cp:lastModifiedBy>
  <cp:revision>2</cp:revision>
  <dcterms:created xsi:type="dcterms:W3CDTF">2006-08-16T00:00:00Z</dcterms:created>
  <dcterms:modified xsi:type="dcterms:W3CDTF">2025-01-14T12:16:08Z</dcterms:modified>
  <dc:identifier>DAGaFe6gk6M</dc:identifier>
</cp:coreProperties>
</file>